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1" r:id="rId4"/>
    <p:sldId id="256" r:id="rId5"/>
    <p:sldId id="257" r:id="rId6"/>
    <p:sldId id="260" r:id="rId7"/>
    <p:sldId id="259" r:id="rId8"/>
    <p:sldId id="258" r:id="rId9"/>
  </p:sldIdLst>
  <p:sldSz cx="9906000" cy="6858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590" y="-6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5F2B4-F87F-4A84-A61B-670D29B0AB51}" type="datetimeFigureOut">
              <a:rPr lang="de-DE" smtClean="0"/>
              <a:pPr/>
              <a:t>04.02.2015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87A80-C8B3-4354-A9AB-9B527D06B2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1stGW-patch_klei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464" y="116632"/>
            <a:ext cx="1005842" cy="117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KOT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8824" y="-7854"/>
            <a:ext cx="3100197" cy="3004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Grafik 3" descr="1stGW-patch_kle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464" y="116632"/>
            <a:ext cx="1005842" cy="117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dirty="0" smtClean="0"/>
              <a:t>Briefing KOTAR – </a:t>
            </a:r>
            <a:r>
              <a:rPr lang="de-DE" sz="5400" dirty="0" err="1" smtClean="0"/>
              <a:t>part</a:t>
            </a:r>
            <a:r>
              <a:rPr lang="de-DE" sz="5400" dirty="0" smtClean="0"/>
              <a:t> II</a:t>
            </a:r>
            <a:endParaRPr lang="de-DE" sz="5400" dirty="0"/>
          </a:p>
        </p:txBody>
      </p:sp>
      <p:sp>
        <p:nvSpPr>
          <p:cNvPr id="5" name="Textfeld 4"/>
          <p:cNvSpPr txBox="1"/>
          <p:nvPr/>
        </p:nvSpPr>
        <p:spPr>
          <a:xfrm>
            <a:off x="5889104" y="5622339"/>
            <a:ext cx="305083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de-DE" sz="4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Good</a:t>
            </a:r>
            <a:r>
              <a:rPr lang="de-DE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Luck!</a:t>
            </a:r>
            <a:endParaRPr lang="de-DE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Grafik 5" descr="KOT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8824" y="-7854"/>
            <a:ext cx="3100197" cy="3004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Grafik 8" descr="f-16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77336" y="0"/>
            <a:ext cx="2369364" cy="987235"/>
          </a:xfrm>
          <a:prstGeom prst="rect">
            <a:avLst/>
          </a:prstGeom>
        </p:spPr>
      </p:pic>
      <p:pic>
        <p:nvPicPr>
          <p:cNvPr id="11" name="Grafik 10" descr="1stGW-patch_kle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464" y="116632"/>
            <a:ext cx="1005842" cy="117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4.44444E-6 L -1.13398 1.10254 " pathEditMode="relative" ptsTypes="AA">
                                      <p:cBhvr>
                                        <p:cTn id="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6"/>
            <a:ext cx="9906000" cy="679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6537176" y="4664169"/>
            <a:ext cx="1060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FF0000"/>
                </a:solidFill>
              </a:rPr>
              <a:t>Kein Überflug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473280" y="1988840"/>
            <a:ext cx="1060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FF0000"/>
                </a:solidFill>
              </a:rPr>
              <a:t>Kein Überflug</a:t>
            </a:r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>
          <a:xfrm>
            <a:off x="8131605" y="2249512"/>
            <a:ext cx="0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8009455" y="2376595"/>
            <a:ext cx="391965" cy="1273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 flipV="1">
            <a:off x="7227470" y="4408016"/>
            <a:ext cx="468052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 flipH="1">
            <a:off x="7369258" y="4328037"/>
            <a:ext cx="93891" cy="36004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6567179" y="2243667"/>
            <a:ext cx="2957821" cy="243660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6537176" y="1916832"/>
            <a:ext cx="81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</a:rPr>
              <a:t>KOTAR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64568" y="1628800"/>
            <a:ext cx="1261884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000" b="1" dirty="0" smtClean="0"/>
              <a:t>JONGWOL-Bridge:</a:t>
            </a:r>
          </a:p>
          <a:p>
            <a:r>
              <a:rPr lang="de-DE" sz="1000" b="1" dirty="0" smtClean="0"/>
              <a:t>Einflugpunkt KOTAR</a:t>
            </a:r>
          </a:p>
          <a:p>
            <a:r>
              <a:rPr lang="de-DE" sz="1000" b="1" dirty="0" smtClean="0"/>
              <a:t>Anmeldung!</a:t>
            </a:r>
            <a:endParaRPr lang="de-DE" sz="10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4448944" y="44624"/>
            <a:ext cx="1407758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000" b="1" dirty="0" smtClean="0"/>
              <a:t>IMGYE Bridge:</a:t>
            </a:r>
          </a:p>
          <a:p>
            <a:r>
              <a:rPr lang="de-DE" sz="1000" b="1" dirty="0" smtClean="0"/>
              <a:t>„SPOT“ , </a:t>
            </a:r>
            <a:r>
              <a:rPr lang="de-DE" sz="1000" b="1" dirty="0" err="1" smtClean="0"/>
              <a:t>Spacing</a:t>
            </a:r>
            <a:r>
              <a:rPr lang="de-DE" sz="1000" b="1" dirty="0" smtClean="0"/>
              <a:t>: 3 </a:t>
            </a:r>
            <a:r>
              <a:rPr lang="de-DE" sz="1000" b="1" dirty="0" err="1" smtClean="0"/>
              <a:t>nm</a:t>
            </a:r>
            <a:endParaRPr lang="de-DE" sz="1000" b="1" dirty="0"/>
          </a:p>
        </p:txBody>
      </p:sp>
      <p:sp>
        <p:nvSpPr>
          <p:cNvPr id="17" name="Textfeld 16"/>
          <p:cNvSpPr txBox="1"/>
          <p:nvPr/>
        </p:nvSpPr>
        <p:spPr>
          <a:xfrm>
            <a:off x="8121352" y="908720"/>
            <a:ext cx="2968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>
                <a:solidFill>
                  <a:schemeClr val="bg1"/>
                </a:solidFill>
              </a:rPr>
              <a:t>IP</a:t>
            </a:r>
            <a:endParaRPr lang="de-DE" sz="1100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856656" y="6237312"/>
            <a:ext cx="24320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 smtClean="0">
                <a:solidFill>
                  <a:schemeClr val="bg1"/>
                </a:solidFill>
              </a:rPr>
              <a:t>Flugplatz YECHON </a:t>
            </a:r>
          </a:p>
          <a:p>
            <a:r>
              <a:rPr lang="de-DE" sz="1000" b="1" dirty="0" smtClean="0">
                <a:solidFill>
                  <a:schemeClr val="bg1"/>
                </a:solidFill>
              </a:rPr>
              <a:t>(möglicher </a:t>
            </a:r>
            <a:r>
              <a:rPr lang="de-DE" sz="1000" b="1" dirty="0" err="1" smtClean="0">
                <a:solidFill>
                  <a:schemeClr val="bg1"/>
                </a:solidFill>
              </a:rPr>
              <a:t>Alternate</a:t>
            </a:r>
            <a:r>
              <a:rPr lang="de-DE" sz="1000" b="1" dirty="0" smtClean="0">
                <a:solidFill>
                  <a:schemeClr val="bg1"/>
                </a:solidFill>
              </a:rPr>
              <a:t> bei           „Fuel-Low“)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 rot="1126488" flipH="1">
            <a:off x="6767128" y="572758"/>
            <a:ext cx="10877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 smtClean="0">
                <a:solidFill>
                  <a:schemeClr val="bg1"/>
                </a:solidFill>
              </a:rPr>
              <a:t>Holdingarea</a:t>
            </a:r>
            <a:endParaRPr lang="de-DE" sz="1100" b="1" dirty="0">
              <a:solidFill>
                <a:schemeClr val="bg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8472900" y="421040"/>
            <a:ext cx="340766" cy="510592"/>
          </a:xfrm>
          <a:custGeom>
            <a:avLst/>
            <a:gdLst>
              <a:gd name="connsiteX0" fmla="*/ 0 w 314553"/>
              <a:gd name="connsiteY0" fmla="*/ 510592 h 510592"/>
              <a:gd name="connsiteX1" fmla="*/ 95097 w 314553"/>
              <a:gd name="connsiteY1" fmla="*/ 503277 h 510592"/>
              <a:gd name="connsiteX2" fmla="*/ 124358 w 314553"/>
              <a:gd name="connsiteY2" fmla="*/ 488647 h 510592"/>
              <a:gd name="connsiteX3" fmla="*/ 190195 w 314553"/>
              <a:gd name="connsiteY3" fmla="*/ 474016 h 510592"/>
              <a:gd name="connsiteX4" fmla="*/ 226771 w 314553"/>
              <a:gd name="connsiteY4" fmla="*/ 437440 h 510592"/>
              <a:gd name="connsiteX5" fmla="*/ 248716 w 314553"/>
              <a:gd name="connsiteY5" fmla="*/ 415495 h 510592"/>
              <a:gd name="connsiteX6" fmla="*/ 285292 w 314553"/>
              <a:gd name="connsiteY6" fmla="*/ 378919 h 510592"/>
              <a:gd name="connsiteX7" fmla="*/ 299923 w 314553"/>
              <a:gd name="connsiteY7" fmla="*/ 356973 h 510592"/>
              <a:gd name="connsiteX8" fmla="*/ 307238 w 314553"/>
              <a:gd name="connsiteY8" fmla="*/ 313082 h 510592"/>
              <a:gd name="connsiteX9" fmla="*/ 314553 w 314553"/>
              <a:gd name="connsiteY9" fmla="*/ 291136 h 510592"/>
              <a:gd name="connsiteX10" fmla="*/ 299923 w 314553"/>
              <a:gd name="connsiteY10" fmla="*/ 137517 h 510592"/>
              <a:gd name="connsiteX11" fmla="*/ 292608 w 314553"/>
              <a:gd name="connsiteY11" fmla="*/ 115571 h 510592"/>
              <a:gd name="connsiteX12" fmla="*/ 248716 w 314553"/>
              <a:gd name="connsiteY12" fmla="*/ 71680 h 510592"/>
              <a:gd name="connsiteX13" fmla="*/ 204825 w 314553"/>
              <a:gd name="connsiteY13" fmla="*/ 42419 h 510592"/>
              <a:gd name="connsiteX14" fmla="*/ 175564 w 314553"/>
              <a:gd name="connsiteY14" fmla="*/ 20474 h 510592"/>
              <a:gd name="connsiteX15" fmla="*/ 131673 w 314553"/>
              <a:gd name="connsiteY15" fmla="*/ 5843 h 510592"/>
              <a:gd name="connsiteX16" fmla="*/ 21945 w 314553"/>
              <a:gd name="connsiteY16" fmla="*/ 13159 h 510592"/>
              <a:gd name="connsiteX17" fmla="*/ 36576 w 314553"/>
              <a:gd name="connsiteY17" fmla="*/ 42419 h 510592"/>
              <a:gd name="connsiteX18" fmla="*/ 51206 w 314553"/>
              <a:gd name="connsiteY18" fmla="*/ 78995 h 51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14553" h="510592">
                <a:moveTo>
                  <a:pt x="0" y="510592"/>
                </a:moveTo>
                <a:cubicBezTo>
                  <a:pt x="31699" y="508154"/>
                  <a:pt x="63788" y="508802"/>
                  <a:pt x="95097" y="503277"/>
                </a:cubicBezTo>
                <a:cubicBezTo>
                  <a:pt x="105836" y="501382"/>
                  <a:pt x="114147" y="492476"/>
                  <a:pt x="124358" y="488647"/>
                </a:cubicBezTo>
                <a:cubicBezTo>
                  <a:pt x="136171" y="484217"/>
                  <a:pt x="180254" y="476004"/>
                  <a:pt x="190195" y="474016"/>
                </a:cubicBezTo>
                <a:lnTo>
                  <a:pt x="226771" y="437440"/>
                </a:lnTo>
                <a:cubicBezTo>
                  <a:pt x="234086" y="430125"/>
                  <a:pt x="242978" y="424102"/>
                  <a:pt x="248716" y="415495"/>
                </a:cubicBezTo>
                <a:cubicBezTo>
                  <a:pt x="268224" y="386234"/>
                  <a:pt x="256032" y="398426"/>
                  <a:pt x="285292" y="378919"/>
                </a:cubicBezTo>
                <a:cubicBezTo>
                  <a:pt x="290169" y="371604"/>
                  <a:pt x="297143" y="365314"/>
                  <a:pt x="299923" y="356973"/>
                </a:cubicBezTo>
                <a:cubicBezTo>
                  <a:pt x="304613" y="342902"/>
                  <a:pt x="304021" y="327561"/>
                  <a:pt x="307238" y="313082"/>
                </a:cubicBezTo>
                <a:cubicBezTo>
                  <a:pt x="308911" y="305555"/>
                  <a:pt x="312115" y="298451"/>
                  <a:pt x="314553" y="291136"/>
                </a:cubicBezTo>
                <a:cubicBezTo>
                  <a:pt x="310387" y="224484"/>
                  <a:pt x="313656" y="192450"/>
                  <a:pt x="299923" y="137517"/>
                </a:cubicBezTo>
                <a:cubicBezTo>
                  <a:pt x="298053" y="130036"/>
                  <a:pt x="297342" y="121658"/>
                  <a:pt x="292608" y="115571"/>
                </a:cubicBezTo>
                <a:cubicBezTo>
                  <a:pt x="279905" y="99239"/>
                  <a:pt x="265932" y="83157"/>
                  <a:pt x="248716" y="71680"/>
                </a:cubicBezTo>
                <a:cubicBezTo>
                  <a:pt x="234086" y="61926"/>
                  <a:pt x="218892" y="52969"/>
                  <a:pt x="204825" y="42419"/>
                </a:cubicBezTo>
                <a:cubicBezTo>
                  <a:pt x="195071" y="35104"/>
                  <a:pt x="186469" y="25926"/>
                  <a:pt x="175564" y="20474"/>
                </a:cubicBezTo>
                <a:cubicBezTo>
                  <a:pt x="161770" y="13577"/>
                  <a:pt x="131673" y="5843"/>
                  <a:pt x="131673" y="5843"/>
                </a:cubicBezTo>
                <a:cubicBezTo>
                  <a:pt x="95097" y="8282"/>
                  <a:pt x="56159" y="0"/>
                  <a:pt x="21945" y="13159"/>
                </a:cubicBezTo>
                <a:cubicBezTo>
                  <a:pt x="11767" y="17074"/>
                  <a:pt x="31166" y="32951"/>
                  <a:pt x="36576" y="42419"/>
                </a:cubicBezTo>
                <a:cubicBezTo>
                  <a:pt x="53911" y="72755"/>
                  <a:pt x="51206" y="53170"/>
                  <a:pt x="51206" y="78995"/>
                </a:cubicBezTo>
              </a:path>
            </a:pathLst>
          </a:cu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/>
          <p:cNvCxnSpPr/>
          <p:nvPr/>
        </p:nvCxnSpPr>
        <p:spPr>
          <a:xfrm flipH="1" flipV="1">
            <a:off x="6206067" y="287867"/>
            <a:ext cx="2203318" cy="3357158"/>
          </a:xfrm>
          <a:prstGeom prst="straightConnector1">
            <a:avLst/>
          </a:prstGeom>
          <a:ln w="12700">
            <a:solidFill>
              <a:srgbClr val="FFFF00"/>
            </a:solidFill>
            <a:prstDash val="lg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8460790" y="3051034"/>
            <a:ext cx="0" cy="648072"/>
          </a:xfrm>
          <a:prstGeom prst="line">
            <a:avLst/>
          </a:prstGeom>
          <a:ln w="127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21" idx="16"/>
          </p:cNvCxnSpPr>
          <p:nvPr/>
        </p:nvCxnSpPr>
        <p:spPr>
          <a:xfrm>
            <a:off x="8496674" y="434199"/>
            <a:ext cx="44043" cy="109238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21" idx="16"/>
          </p:cNvCxnSpPr>
          <p:nvPr/>
        </p:nvCxnSpPr>
        <p:spPr>
          <a:xfrm flipV="1">
            <a:off x="8496674" y="362437"/>
            <a:ext cx="119822" cy="71762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8337005" y="116632"/>
            <a:ext cx="10599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>
                <a:solidFill>
                  <a:schemeClr val="bg1"/>
                </a:solidFill>
              </a:rPr>
              <a:t>„</a:t>
            </a:r>
            <a:r>
              <a:rPr lang="de-DE" sz="1100" b="1" dirty="0" err="1" smtClean="0">
                <a:solidFill>
                  <a:schemeClr val="bg1"/>
                </a:solidFill>
              </a:rPr>
              <a:t>counterclock</a:t>
            </a:r>
            <a:r>
              <a:rPr lang="de-DE" sz="1100" b="1" dirty="0" smtClean="0">
                <a:solidFill>
                  <a:schemeClr val="bg1"/>
                </a:solidFill>
              </a:rPr>
              <a:t>“</a:t>
            </a:r>
            <a:endParaRPr lang="de-DE" sz="1100" b="1" dirty="0">
              <a:solidFill>
                <a:schemeClr val="bg1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8421385" y="3382227"/>
            <a:ext cx="78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>
                <a:solidFill>
                  <a:srgbClr val="FFFF00"/>
                </a:solidFill>
              </a:rPr>
              <a:t>5 </a:t>
            </a:r>
            <a:r>
              <a:rPr lang="de-DE" sz="1200" b="1" dirty="0" err="1" smtClean="0">
                <a:solidFill>
                  <a:srgbClr val="FFFF00"/>
                </a:solidFill>
              </a:rPr>
              <a:t>nm</a:t>
            </a:r>
            <a:endParaRPr lang="de-DE" sz="1200" b="1" dirty="0">
              <a:solidFill>
                <a:srgbClr val="FFFF00"/>
              </a:solidFill>
            </a:endParaRPr>
          </a:p>
        </p:txBody>
      </p:sp>
      <p:pic>
        <p:nvPicPr>
          <p:cNvPr id="28" name="Grafik 27" descr="f16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320995">
            <a:off x="5891990" y="153589"/>
            <a:ext cx="564237" cy="207292"/>
          </a:xfrm>
          <a:prstGeom prst="rect">
            <a:avLst/>
          </a:prstGeom>
        </p:spPr>
      </p:pic>
      <p:pic>
        <p:nvPicPr>
          <p:cNvPr id="29" name="Grafik 28" descr="4-1060x3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17296" y="764704"/>
            <a:ext cx="1283706" cy="368902"/>
          </a:xfrm>
          <a:prstGeom prst="rect">
            <a:avLst/>
          </a:prstGeom>
        </p:spPr>
      </p:pic>
      <p:sp>
        <p:nvSpPr>
          <p:cNvPr id="34" name="Textfeld 33"/>
          <p:cNvSpPr txBox="1"/>
          <p:nvPr/>
        </p:nvSpPr>
        <p:spPr>
          <a:xfrm>
            <a:off x="2432720" y="476672"/>
            <a:ext cx="1994457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000" b="1" dirty="0" smtClean="0"/>
              <a:t>Speed: 300 </a:t>
            </a:r>
            <a:r>
              <a:rPr lang="de-DE" sz="1000" b="1" dirty="0" err="1" smtClean="0"/>
              <a:t>kts</a:t>
            </a:r>
            <a:endParaRPr lang="de-DE" sz="1000" b="1" dirty="0" smtClean="0"/>
          </a:p>
          <a:p>
            <a:r>
              <a:rPr lang="de-DE" sz="1000" b="1" dirty="0" smtClean="0"/>
              <a:t>High: 10.000 </a:t>
            </a:r>
            <a:r>
              <a:rPr lang="de-DE" sz="1000" b="1" dirty="0" err="1" smtClean="0"/>
              <a:t>ft</a:t>
            </a:r>
            <a:r>
              <a:rPr lang="de-DE" sz="1000" b="1" dirty="0" smtClean="0"/>
              <a:t> MSL (KOTAR-QNH)</a:t>
            </a:r>
          </a:p>
          <a:p>
            <a:r>
              <a:rPr lang="de-DE" sz="1000" b="1" dirty="0" smtClean="0"/>
              <a:t>Line,</a:t>
            </a:r>
            <a:endParaRPr lang="de-DE" sz="1000" b="1" dirty="0"/>
          </a:p>
        </p:txBody>
      </p:sp>
      <p:grpSp>
        <p:nvGrpSpPr>
          <p:cNvPr id="36" name="Gruppieren 35"/>
          <p:cNvGrpSpPr/>
          <p:nvPr/>
        </p:nvGrpSpPr>
        <p:grpSpPr>
          <a:xfrm>
            <a:off x="26269" y="2780928"/>
            <a:ext cx="1237654" cy="1080120"/>
            <a:chOff x="26269" y="2780928"/>
            <a:chExt cx="1237654" cy="1080120"/>
          </a:xfrm>
        </p:grpSpPr>
        <p:pic>
          <p:nvPicPr>
            <p:cNvPr id="31" name="Grafik 30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317" y="2996952"/>
              <a:ext cx="606251" cy="222727"/>
            </a:xfrm>
            <a:prstGeom prst="rect">
              <a:avLst/>
            </a:prstGeom>
          </p:spPr>
        </p:pic>
        <p:pic>
          <p:nvPicPr>
            <p:cNvPr id="32" name="Grafik 31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01" y="3638321"/>
              <a:ext cx="606251" cy="222727"/>
            </a:xfrm>
            <a:prstGeom prst="rect">
              <a:avLst/>
            </a:prstGeom>
          </p:spPr>
        </p:pic>
        <p:pic>
          <p:nvPicPr>
            <p:cNvPr id="20" name="Grafik 19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69" y="2780928"/>
              <a:ext cx="606251" cy="222727"/>
            </a:xfrm>
            <a:prstGeom prst="rect">
              <a:avLst/>
            </a:prstGeom>
          </p:spPr>
        </p:pic>
        <p:pic>
          <p:nvPicPr>
            <p:cNvPr id="33" name="Grafik 32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672" y="3278281"/>
              <a:ext cx="606251" cy="222727"/>
            </a:xfrm>
            <a:prstGeom prst="rect">
              <a:avLst/>
            </a:prstGeom>
          </p:spPr>
        </p:pic>
      </p:grpSp>
      <p:grpSp>
        <p:nvGrpSpPr>
          <p:cNvPr id="45" name="Gruppieren 44"/>
          <p:cNvGrpSpPr/>
          <p:nvPr/>
        </p:nvGrpSpPr>
        <p:grpSpPr>
          <a:xfrm>
            <a:off x="3368824" y="836712"/>
            <a:ext cx="1944216" cy="1008112"/>
            <a:chOff x="2576736" y="1196752"/>
            <a:chExt cx="1944216" cy="1008112"/>
          </a:xfrm>
        </p:grpSpPr>
        <p:pic>
          <p:nvPicPr>
            <p:cNvPr id="30" name="Grafik 29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4701" y="1196752"/>
              <a:ext cx="606251" cy="222727"/>
            </a:xfrm>
            <a:prstGeom prst="rect">
              <a:avLst/>
            </a:prstGeom>
          </p:spPr>
        </p:pic>
        <p:pic>
          <p:nvPicPr>
            <p:cNvPr id="37" name="Grafik 36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2653" y="1478081"/>
              <a:ext cx="606251" cy="222727"/>
            </a:xfrm>
            <a:prstGeom prst="rect">
              <a:avLst/>
            </a:prstGeom>
          </p:spPr>
        </p:pic>
        <p:pic>
          <p:nvPicPr>
            <p:cNvPr id="38" name="Grafik 37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8784" y="1700808"/>
              <a:ext cx="606251" cy="222727"/>
            </a:xfrm>
            <a:prstGeom prst="rect">
              <a:avLst/>
            </a:prstGeom>
          </p:spPr>
        </p:pic>
        <p:pic>
          <p:nvPicPr>
            <p:cNvPr id="39" name="Grafik 38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6736" y="1982137"/>
              <a:ext cx="606251" cy="222727"/>
            </a:xfrm>
            <a:prstGeom prst="rect">
              <a:avLst/>
            </a:prstGeom>
          </p:spPr>
        </p:pic>
      </p:grpSp>
      <p:sp>
        <p:nvSpPr>
          <p:cNvPr id="41" name="Textfeld 40"/>
          <p:cNvSpPr txBox="1"/>
          <p:nvPr/>
        </p:nvSpPr>
        <p:spPr>
          <a:xfrm>
            <a:off x="6665640" y="0"/>
            <a:ext cx="3240360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000" b="1" dirty="0" smtClean="0"/>
              <a:t>Speed: 300 </a:t>
            </a:r>
            <a:r>
              <a:rPr lang="de-DE" sz="1000" b="1" dirty="0" err="1" smtClean="0"/>
              <a:t>kts</a:t>
            </a:r>
            <a:r>
              <a:rPr lang="de-DE" sz="1000" b="1" dirty="0" smtClean="0"/>
              <a:t>, High: gem. Vorgabe, 110°, 15nm, 45° Bank Line, </a:t>
            </a:r>
            <a:r>
              <a:rPr lang="de-DE" sz="1000" b="1" dirty="0" err="1" smtClean="0"/>
              <a:t>Spacing</a:t>
            </a:r>
            <a:r>
              <a:rPr lang="de-DE" sz="1000" b="1" dirty="0" smtClean="0"/>
              <a:t>: 3 </a:t>
            </a:r>
            <a:r>
              <a:rPr lang="de-DE" sz="1000" b="1" dirty="0" err="1" smtClean="0"/>
              <a:t>nm</a:t>
            </a:r>
            <a:endParaRPr lang="de-DE" sz="1000" b="1" dirty="0"/>
          </a:p>
        </p:txBody>
      </p:sp>
      <p:pic>
        <p:nvPicPr>
          <p:cNvPr id="42" name="Grafik 41" descr="3-1060x33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40634">
            <a:off x="6306762" y="2887361"/>
            <a:ext cx="2448272" cy="762198"/>
          </a:xfrm>
          <a:prstGeom prst="rect">
            <a:avLst/>
          </a:prstGeom>
        </p:spPr>
      </p:pic>
      <p:sp>
        <p:nvSpPr>
          <p:cNvPr id="43" name="Ellipse 42"/>
          <p:cNvSpPr/>
          <p:nvPr/>
        </p:nvSpPr>
        <p:spPr>
          <a:xfrm>
            <a:off x="2720752" y="5805264"/>
            <a:ext cx="2088232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/>
              <a:t>Sammelpunkt</a:t>
            </a:r>
          </a:p>
          <a:p>
            <a:pPr algn="ctr"/>
            <a:r>
              <a:rPr lang="de-DE" sz="1200" b="1" dirty="0" smtClean="0"/>
              <a:t>FL200</a:t>
            </a:r>
            <a:endParaRPr lang="de-DE" sz="1200" b="1" dirty="0"/>
          </a:p>
        </p:txBody>
      </p:sp>
      <p:sp>
        <p:nvSpPr>
          <p:cNvPr id="44" name="Interaktive Schaltfläche: Nächste(r) oder Weiter 43">
            <a:hlinkClick r:id="" action="ppaction://hlinkshowjump?jump=nextslide" highlightClick="1"/>
          </p:cNvPr>
          <p:cNvSpPr/>
          <p:nvPr/>
        </p:nvSpPr>
        <p:spPr>
          <a:xfrm>
            <a:off x="9129464" y="6381328"/>
            <a:ext cx="50405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0" name="Grafik 39" descr="f16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8265368" y="692696"/>
            <a:ext cx="361504" cy="521401"/>
          </a:xfrm>
          <a:prstGeom prst="rect">
            <a:avLst/>
          </a:prstGeom>
        </p:spPr>
      </p:pic>
      <p:pic>
        <p:nvPicPr>
          <p:cNvPr id="47" name="Grafik 46" descr="f16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609770">
            <a:off x="8162527" y="3557422"/>
            <a:ext cx="361504" cy="521401"/>
          </a:xfrm>
          <a:prstGeom prst="rect">
            <a:avLst/>
          </a:prstGeom>
        </p:spPr>
      </p:pic>
      <p:grpSp>
        <p:nvGrpSpPr>
          <p:cNvPr id="48" name="Gruppieren 47"/>
          <p:cNvGrpSpPr/>
          <p:nvPr/>
        </p:nvGrpSpPr>
        <p:grpSpPr>
          <a:xfrm>
            <a:off x="2360712" y="1628800"/>
            <a:ext cx="1237654" cy="1080120"/>
            <a:chOff x="26269" y="2780928"/>
            <a:chExt cx="1237654" cy="1080120"/>
          </a:xfrm>
        </p:grpSpPr>
        <p:pic>
          <p:nvPicPr>
            <p:cNvPr id="49" name="Grafik 48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317" y="2996952"/>
              <a:ext cx="606251" cy="222727"/>
            </a:xfrm>
            <a:prstGeom prst="rect">
              <a:avLst/>
            </a:prstGeom>
          </p:spPr>
        </p:pic>
        <p:pic>
          <p:nvPicPr>
            <p:cNvPr id="50" name="Grafik 49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01" y="3638321"/>
              <a:ext cx="606251" cy="222727"/>
            </a:xfrm>
            <a:prstGeom prst="rect">
              <a:avLst/>
            </a:prstGeom>
          </p:spPr>
        </p:pic>
        <p:pic>
          <p:nvPicPr>
            <p:cNvPr id="51" name="Grafik 50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69" y="2780928"/>
              <a:ext cx="606251" cy="222727"/>
            </a:xfrm>
            <a:prstGeom prst="rect">
              <a:avLst/>
            </a:prstGeom>
          </p:spPr>
        </p:pic>
        <p:pic>
          <p:nvPicPr>
            <p:cNvPr id="52" name="Grafik 51" descr="f16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672" y="3278281"/>
              <a:ext cx="606251" cy="222727"/>
            </a:xfrm>
            <a:prstGeom prst="rect">
              <a:avLst/>
            </a:prstGeom>
          </p:spPr>
        </p:pic>
      </p:grpSp>
      <p:sp>
        <p:nvSpPr>
          <p:cNvPr id="53" name="Textfeld 52"/>
          <p:cNvSpPr txBox="1"/>
          <p:nvPr/>
        </p:nvSpPr>
        <p:spPr>
          <a:xfrm>
            <a:off x="128464" y="5085184"/>
            <a:ext cx="1872208" cy="1015663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Höhenvorgabe „Holding“: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Hog1:        10.000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Jump1:      11.000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Slick1:       12.000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Virgin1:    13.000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endParaRPr lang="de-DE" sz="1200" b="1" dirty="0">
              <a:solidFill>
                <a:schemeClr val="bg1"/>
              </a:solidFill>
            </a:endParaRPr>
          </a:p>
        </p:txBody>
      </p:sp>
      <p:pic>
        <p:nvPicPr>
          <p:cNvPr id="55" name="Grafik 54" descr="6980d9fc988af662af774d25a89319db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9379" y="332656"/>
            <a:ext cx="1736621" cy="1227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96313E-6 7.40741E-7 L 0.25329 -0.2048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-10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89 0.02639 L 0.18644 -0.1784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0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022 0.10532 L 0.00753 0.00046 " pathEditMode="relative" rAng="0" ptsTypes="AA">
                                      <p:cBhvr>
                                        <p:cTn id="59" dur="2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-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5 -1.8695E-6 C 0.01843 0.0081 0.01346 0.00579 0.02083 0.00926 C 0.03782 0.0081 0.03366 0.00926 0.04359 0.00463 C 0.05417 -0.00555 0.05161 -0.01249 0.05642 -0.02545 C 0.05674 -0.02915 0.05738 -0.03262 0.05882 -0.03563 C 0.05818 -0.04188 0.05818 -0.04882 0.0577 -0.0553 C 0.0569 -0.06548 0.04712 -0.07381 0.04103 -0.07612 C 0.03366 -0.08329 0.0149 -0.09023 0.00641 -0.09255 C -0.00609 -0.09949 -0.0194 -0.10435 -0.03334 -0.10574 C -0.03655 -0.10736 -0.04023 -0.10805 -0.0444 -0.10898 C -0.04857 -0.11083 -0.05258 -0.1143 -0.0569 -0.11661 C -0.05867 -0.11707 -0.06155 -0.11754 -0.06267 -0.11962 " pathEditMode="relative" rAng="0" ptsTypes="fffffffffff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3121E-6 -5.1689E-6 L 7.23121E-6 0.46182 " pathEditMode="relative" ptsTypes="AA">
                                      <p:cBhvr>
                                        <p:cTn id="8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0.00208 L -0.20824 -0.5166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-25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6 0.00232 L -0.44213 0.5088 " pathEditMode="relative" rAng="0" ptsTypes="AA">
                                      <p:cBhvr>
                                        <p:cTn id="10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4" grpId="0" animBg="1"/>
      <p:bldP spid="41" grpId="0" animBg="1"/>
      <p:bldP spid="43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2015-01-30_1944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8686"/>
            <a:ext cx="9906000" cy="6191250"/>
          </a:xfrm>
          <a:prstGeom prst="rect">
            <a:avLst/>
          </a:prstGeom>
          <a:ln w="12700">
            <a:solidFill>
              <a:schemeClr val="tx1"/>
            </a:solidFill>
            <a:prstDash val="lgDash"/>
          </a:ln>
        </p:spPr>
      </p:pic>
      <p:sp>
        <p:nvSpPr>
          <p:cNvPr id="7" name="Rechteck 6"/>
          <p:cNvSpPr/>
          <p:nvPr/>
        </p:nvSpPr>
        <p:spPr>
          <a:xfrm>
            <a:off x="3008784" y="4455110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4941198" y="3472140"/>
            <a:ext cx="936104" cy="36004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9273480" y="2276872"/>
            <a:ext cx="0" cy="1152128"/>
          </a:xfrm>
          <a:prstGeom prst="straightConnector1">
            <a:avLst/>
          </a:prstGeom>
          <a:ln w="19050"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094511" y="257921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>
                <a:solidFill>
                  <a:schemeClr val="bg1"/>
                </a:solidFill>
              </a:rPr>
              <a:t>S</a:t>
            </a:r>
            <a:endParaRPr lang="de-DE" sz="3200" dirty="0">
              <a:solidFill>
                <a:schemeClr val="bg1"/>
              </a:solidFill>
            </a:endParaRPr>
          </a:p>
        </p:txBody>
      </p:sp>
      <p:sp>
        <p:nvSpPr>
          <p:cNvPr id="8" name="Interaktive Schaltfläche: Zurück oder Vorherige(r) 7">
            <a:hlinkClick r:id="" action="ppaction://hlinkshowjump?jump=previousslide" highlightClick="1"/>
          </p:cNvPr>
          <p:cNvSpPr/>
          <p:nvPr/>
        </p:nvSpPr>
        <p:spPr>
          <a:xfrm>
            <a:off x="344488" y="6399326"/>
            <a:ext cx="648072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6037669" y="4311094"/>
            <a:ext cx="395589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1600" b="1" dirty="0" smtClean="0">
                <a:solidFill>
                  <a:schemeClr val="bg1"/>
                </a:solidFill>
              </a:rPr>
              <a:t>Anflug CCRP-Mode:</a:t>
            </a:r>
          </a:p>
          <a:p>
            <a:pPr marL="342900" indent="-342900"/>
            <a:r>
              <a:rPr lang="de-DE" sz="1600" b="1" dirty="0" smtClean="0">
                <a:solidFill>
                  <a:schemeClr val="bg1"/>
                </a:solidFill>
              </a:rPr>
              <a:t>        - Ausgangshöhe „Holding“ halten!</a:t>
            </a:r>
          </a:p>
          <a:p>
            <a:pPr marL="342900" indent="-342900"/>
            <a:endParaRPr lang="de-DE" sz="1600" b="1" dirty="0" smtClean="0">
              <a:solidFill>
                <a:schemeClr val="bg1"/>
              </a:solidFill>
            </a:endParaRPr>
          </a:p>
          <a:p>
            <a:pPr marL="342900" indent="-342900"/>
            <a:r>
              <a:rPr lang="de-DE" sz="1600" b="1" dirty="0" smtClean="0">
                <a:solidFill>
                  <a:schemeClr val="bg1"/>
                </a:solidFill>
              </a:rPr>
              <a:t>2.    Anflug CCIP-Mode (Auswahl)</a:t>
            </a:r>
          </a:p>
          <a:p>
            <a:pPr marL="342900" indent="-342900">
              <a:buFontTx/>
              <a:buChar char="-"/>
            </a:pPr>
            <a:r>
              <a:rPr lang="de-DE" sz="1600" b="1" dirty="0" smtClean="0">
                <a:solidFill>
                  <a:schemeClr val="bg1"/>
                </a:solidFill>
              </a:rPr>
              <a:t>45° HADB (</a:t>
            </a:r>
            <a:r>
              <a:rPr lang="de-DE" sz="1600" b="1" dirty="0" err="1" smtClean="0">
                <a:solidFill>
                  <a:schemeClr val="bg1"/>
                </a:solidFill>
              </a:rPr>
              <a:t>Hight</a:t>
            </a:r>
            <a:r>
              <a:rPr lang="de-DE" sz="1600" b="1" dirty="0" smtClean="0">
                <a:solidFill>
                  <a:schemeClr val="bg1"/>
                </a:solidFill>
              </a:rPr>
              <a:t> </a:t>
            </a:r>
            <a:r>
              <a:rPr lang="de-DE" sz="1600" b="1" dirty="0" err="1" smtClean="0">
                <a:solidFill>
                  <a:schemeClr val="bg1"/>
                </a:solidFill>
              </a:rPr>
              <a:t>Altitude</a:t>
            </a:r>
            <a:r>
              <a:rPr lang="de-DE" sz="1600" b="1" dirty="0" smtClean="0">
                <a:solidFill>
                  <a:schemeClr val="bg1"/>
                </a:solidFill>
              </a:rPr>
              <a:t> </a:t>
            </a:r>
            <a:r>
              <a:rPr lang="de-DE" sz="1600" b="1" dirty="0" err="1" smtClean="0">
                <a:solidFill>
                  <a:schemeClr val="bg1"/>
                </a:solidFill>
              </a:rPr>
              <a:t>Dive</a:t>
            </a:r>
            <a:r>
              <a:rPr lang="de-DE" sz="1600" b="1" dirty="0" smtClean="0">
                <a:solidFill>
                  <a:schemeClr val="bg1"/>
                </a:solidFill>
              </a:rPr>
              <a:t> </a:t>
            </a:r>
            <a:r>
              <a:rPr lang="de-DE" sz="1600" b="1" dirty="0" err="1" smtClean="0">
                <a:solidFill>
                  <a:schemeClr val="bg1"/>
                </a:solidFill>
              </a:rPr>
              <a:t>Bombing</a:t>
            </a:r>
            <a:r>
              <a:rPr lang="de-DE" sz="1600" b="1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de-DE" sz="1600" b="1" dirty="0" smtClean="0">
                <a:solidFill>
                  <a:schemeClr val="bg1"/>
                </a:solidFill>
              </a:rPr>
              <a:t>30° DB (</a:t>
            </a:r>
            <a:r>
              <a:rPr lang="de-DE" sz="1600" b="1" dirty="0" err="1" smtClean="0">
                <a:solidFill>
                  <a:schemeClr val="bg1"/>
                </a:solidFill>
              </a:rPr>
              <a:t>Dive</a:t>
            </a:r>
            <a:r>
              <a:rPr lang="de-DE" sz="1600" b="1" dirty="0" smtClean="0">
                <a:solidFill>
                  <a:schemeClr val="bg1"/>
                </a:solidFill>
              </a:rPr>
              <a:t> </a:t>
            </a:r>
            <a:r>
              <a:rPr lang="de-DE" sz="1600" b="1" dirty="0" err="1" smtClean="0">
                <a:solidFill>
                  <a:schemeClr val="bg1"/>
                </a:solidFill>
              </a:rPr>
              <a:t>Bombing</a:t>
            </a:r>
            <a:r>
              <a:rPr lang="de-DE" sz="1600" b="1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de-DE" sz="1600" b="1" dirty="0" smtClean="0">
                <a:solidFill>
                  <a:schemeClr val="bg1"/>
                </a:solidFill>
              </a:rPr>
              <a:t>20° LALD (Low </a:t>
            </a:r>
            <a:r>
              <a:rPr lang="de-DE" sz="1600" b="1" dirty="0" err="1" smtClean="0">
                <a:solidFill>
                  <a:schemeClr val="bg1"/>
                </a:solidFill>
              </a:rPr>
              <a:t>Altitude</a:t>
            </a:r>
            <a:r>
              <a:rPr lang="de-DE" sz="1600" b="1" dirty="0" smtClean="0">
                <a:solidFill>
                  <a:schemeClr val="bg1"/>
                </a:solidFill>
              </a:rPr>
              <a:t> Low Drag)</a:t>
            </a:r>
          </a:p>
          <a:p>
            <a:pPr marL="342900" indent="-342900"/>
            <a:endParaRPr lang="de-DE" sz="1600" b="1" dirty="0" smtClean="0">
              <a:solidFill>
                <a:schemeClr val="bg1"/>
              </a:solidFill>
            </a:endParaRPr>
          </a:p>
          <a:p>
            <a:pPr marL="342900" indent="-342900"/>
            <a:r>
              <a:rPr lang="de-DE" sz="1600" b="1" dirty="0" smtClean="0">
                <a:solidFill>
                  <a:schemeClr val="bg1"/>
                </a:solidFill>
              </a:rPr>
              <a:t>3.    Anflug CCIP-Mode</a:t>
            </a:r>
          </a:p>
          <a:p>
            <a:pPr marL="342900" indent="-342900">
              <a:buAutoNum type="arabicPeriod"/>
            </a:pPr>
            <a:endParaRPr lang="de-DE" dirty="0" smtClean="0"/>
          </a:p>
          <a:p>
            <a:pPr marL="342900" indent="-342900">
              <a:buAutoNum type="arabicPeriod"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496470" y="188640"/>
            <a:ext cx="816570" cy="3693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KOTAR</a:t>
            </a:r>
            <a:endParaRPr lang="de-DE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282652" y="3573016"/>
            <a:ext cx="2414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bg1"/>
                </a:solidFill>
              </a:rPr>
              <a:t>Vorgaben „Bomb </a:t>
            </a:r>
            <a:r>
              <a:rPr lang="de-DE" sz="1600" b="1" dirty="0" err="1" smtClean="0">
                <a:solidFill>
                  <a:schemeClr val="bg1"/>
                </a:solidFill>
              </a:rPr>
              <a:t>run</a:t>
            </a:r>
            <a:r>
              <a:rPr lang="de-DE" sz="1600" b="1" dirty="0" smtClean="0">
                <a:solidFill>
                  <a:schemeClr val="bg1"/>
                </a:solidFill>
              </a:rPr>
              <a:t>“:</a:t>
            </a:r>
          </a:p>
          <a:p>
            <a:r>
              <a:rPr lang="de-DE" sz="1600" b="1" dirty="0" smtClean="0">
                <a:solidFill>
                  <a:schemeClr val="bg1"/>
                </a:solidFill>
              </a:rPr>
              <a:t>- Alle Abwürfe als „Single“</a:t>
            </a:r>
            <a:endParaRPr lang="de-DE" sz="1600" b="1" dirty="0">
              <a:solidFill>
                <a:schemeClr val="bg1"/>
              </a:solidFill>
            </a:endParaRPr>
          </a:p>
        </p:txBody>
      </p:sp>
      <p:grpSp>
        <p:nvGrpSpPr>
          <p:cNvPr id="25" name="Gruppieren 24"/>
          <p:cNvGrpSpPr/>
          <p:nvPr/>
        </p:nvGrpSpPr>
        <p:grpSpPr>
          <a:xfrm>
            <a:off x="6393160" y="-1"/>
            <a:ext cx="3512840" cy="6074443"/>
            <a:chOff x="6393160" y="-1"/>
            <a:chExt cx="3512840" cy="6074443"/>
          </a:xfrm>
        </p:grpSpPr>
        <p:pic>
          <p:nvPicPr>
            <p:cNvPr id="23" name="Grafik 22" descr="KOTAR_klein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0800000">
              <a:off x="6393160" y="-1"/>
              <a:ext cx="3512840" cy="6074443"/>
            </a:xfrm>
            <a:prstGeom prst="rect">
              <a:avLst/>
            </a:prstGeom>
            <a:ln>
              <a:solidFill>
                <a:schemeClr val="tx1"/>
              </a:solidFill>
              <a:prstDash val="lgDash"/>
            </a:ln>
          </p:spPr>
        </p:pic>
        <p:sp>
          <p:nvSpPr>
            <p:cNvPr id="24" name="Rechteck 23"/>
            <p:cNvSpPr/>
            <p:nvPr/>
          </p:nvSpPr>
          <p:spPr>
            <a:xfrm>
              <a:off x="8625408" y="1700808"/>
              <a:ext cx="1152128" cy="648072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56" y="-27384"/>
            <a:ext cx="20669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feld 25"/>
          <p:cNvSpPr txBox="1"/>
          <p:nvPr/>
        </p:nvSpPr>
        <p:spPr>
          <a:xfrm>
            <a:off x="1928664" y="2843644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5060 </a:t>
            </a:r>
            <a:r>
              <a:rPr lang="de-DE" sz="1600" b="1" dirty="0" err="1" smtClean="0">
                <a:solidFill>
                  <a:srgbClr val="FF0000"/>
                </a:solidFill>
              </a:rPr>
              <a:t>ft</a:t>
            </a:r>
            <a:endParaRPr lang="de-DE" sz="1600" b="1" dirty="0">
              <a:solidFill>
                <a:srgbClr val="FF0000"/>
              </a:solidFill>
            </a:endParaRPr>
          </a:p>
        </p:txBody>
      </p:sp>
      <p:cxnSp>
        <p:nvCxnSpPr>
          <p:cNvPr id="28" name="Gerade Verbindung mit Pfeil 27"/>
          <p:cNvCxnSpPr/>
          <p:nvPr/>
        </p:nvCxnSpPr>
        <p:spPr>
          <a:xfrm>
            <a:off x="5313040" y="4941168"/>
            <a:ext cx="0" cy="1728192"/>
          </a:xfrm>
          <a:prstGeom prst="straightConnector1">
            <a:avLst/>
          </a:prstGeom>
          <a:ln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 descr="f16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025008" y="5445224"/>
            <a:ext cx="594810" cy="857899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4664968" y="2420888"/>
            <a:ext cx="612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5 </a:t>
            </a:r>
            <a:r>
              <a:rPr lang="de-DE" sz="1600" b="1" dirty="0" err="1" smtClean="0">
                <a:solidFill>
                  <a:srgbClr val="FF0000"/>
                </a:solidFill>
              </a:rPr>
              <a:t>nm</a:t>
            </a:r>
            <a:endParaRPr lang="de-DE" sz="1600" b="1" dirty="0">
              <a:solidFill>
                <a:srgbClr val="FF0000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4817264" y="6402814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bg1"/>
                </a:solidFill>
              </a:rPr>
              <a:t>180°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5039446" y="3501008"/>
            <a:ext cx="705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2854 </a:t>
            </a:r>
            <a:r>
              <a:rPr lang="de-DE" sz="1400" b="1" dirty="0" err="1" smtClean="0">
                <a:solidFill>
                  <a:srgbClr val="FF0000"/>
                </a:solidFill>
              </a:rPr>
              <a:t>ft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3" name="Freihandform 32"/>
          <p:cNvSpPr/>
          <p:nvPr/>
        </p:nvSpPr>
        <p:spPr>
          <a:xfrm>
            <a:off x="2311166" y="3071004"/>
            <a:ext cx="3865347" cy="2682815"/>
          </a:xfrm>
          <a:custGeom>
            <a:avLst/>
            <a:gdLst>
              <a:gd name="connsiteX0" fmla="*/ 3856721 w 3865347"/>
              <a:gd name="connsiteY0" fmla="*/ 439947 h 2682815"/>
              <a:gd name="connsiteX1" fmla="*/ 3865347 w 3865347"/>
              <a:gd name="connsiteY1" fmla="*/ 414068 h 2682815"/>
              <a:gd name="connsiteX2" fmla="*/ 3839468 w 3865347"/>
              <a:gd name="connsiteY2" fmla="*/ 276045 h 2682815"/>
              <a:gd name="connsiteX3" fmla="*/ 3813589 w 3865347"/>
              <a:gd name="connsiteY3" fmla="*/ 241539 h 2682815"/>
              <a:gd name="connsiteX4" fmla="*/ 3735951 w 3865347"/>
              <a:gd name="connsiteY4" fmla="*/ 207034 h 2682815"/>
              <a:gd name="connsiteX5" fmla="*/ 3710072 w 3865347"/>
              <a:gd name="connsiteY5" fmla="*/ 189781 h 2682815"/>
              <a:gd name="connsiteX6" fmla="*/ 3675566 w 3865347"/>
              <a:gd name="connsiteY6" fmla="*/ 163902 h 2682815"/>
              <a:gd name="connsiteX7" fmla="*/ 3623808 w 3865347"/>
              <a:gd name="connsiteY7" fmla="*/ 155275 h 2682815"/>
              <a:gd name="connsiteX8" fmla="*/ 3546170 w 3865347"/>
              <a:gd name="connsiteY8" fmla="*/ 129396 h 2682815"/>
              <a:gd name="connsiteX9" fmla="*/ 3511664 w 3865347"/>
              <a:gd name="connsiteY9" fmla="*/ 112143 h 2682815"/>
              <a:gd name="connsiteX10" fmla="*/ 3485785 w 3865347"/>
              <a:gd name="connsiteY10" fmla="*/ 103517 h 2682815"/>
              <a:gd name="connsiteX11" fmla="*/ 3399521 w 3865347"/>
              <a:gd name="connsiteY11" fmla="*/ 60385 h 2682815"/>
              <a:gd name="connsiteX12" fmla="*/ 3365015 w 3865347"/>
              <a:gd name="connsiteY12" fmla="*/ 43132 h 2682815"/>
              <a:gd name="connsiteX13" fmla="*/ 3339136 w 3865347"/>
              <a:gd name="connsiteY13" fmla="*/ 25879 h 2682815"/>
              <a:gd name="connsiteX14" fmla="*/ 3296004 w 3865347"/>
              <a:gd name="connsiteY14" fmla="*/ 17253 h 2682815"/>
              <a:gd name="connsiteX15" fmla="*/ 3235619 w 3865347"/>
              <a:gd name="connsiteY15" fmla="*/ 0 h 2682815"/>
              <a:gd name="connsiteX16" fmla="*/ 2735287 w 3865347"/>
              <a:gd name="connsiteY16" fmla="*/ 17253 h 2682815"/>
              <a:gd name="connsiteX17" fmla="*/ 2700781 w 3865347"/>
              <a:gd name="connsiteY17" fmla="*/ 43132 h 2682815"/>
              <a:gd name="connsiteX18" fmla="*/ 2666276 w 3865347"/>
              <a:gd name="connsiteY18" fmla="*/ 51758 h 2682815"/>
              <a:gd name="connsiteX19" fmla="*/ 2545506 w 3865347"/>
              <a:gd name="connsiteY19" fmla="*/ 112143 h 2682815"/>
              <a:gd name="connsiteX20" fmla="*/ 2493747 w 3865347"/>
              <a:gd name="connsiteY20" fmla="*/ 146649 h 2682815"/>
              <a:gd name="connsiteX21" fmla="*/ 2424736 w 3865347"/>
              <a:gd name="connsiteY21" fmla="*/ 172528 h 2682815"/>
              <a:gd name="connsiteX22" fmla="*/ 2398857 w 3865347"/>
              <a:gd name="connsiteY22" fmla="*/ 189781 h 2682815"/>
              <a:gd name="connsiteX23" fmla="*/ 2372977 w 3865347"/>
              <a:gd name="connsiteY23" fmla="*/ 198407 h 2682815"/>
              <a:gd name="connsiteX24" fmla="*/ 2347098 w 3865347"/>
              <a:gd name="connsiteY24" fmla="*/ 224287 h 2682815"/>
              <a:gd name="connsiteX25" fmla="*/ 2321219 w 3865347"/>
              <a:gd name="connsiteY25" fmla="*/ 241539 h 2682815"/>
              <a:gd name="connsiteX26" fmla="*/ 2217702 w 3865347"/>
              <a:gd name="connsiteY26" fmla="*/ 327804 h 2682815"/>
              <a:gd name="connsiteX27" fmla="*/ 2131438 w 3865347"/>
              <a:gd name="connsiteY27" fmla="*/ 379562 h 2682815"/>
              <a:gd name="connsiteX28" fmla="*/ 2088306 w 3865347"/>
              <a:gd name="connsiteY28" fmla="*/ 405441 h 2682815"/>
              <a:gd name="connsiteX29" fmla="*/ 2036547 w 3865347"/>
              <a:gd name="connsiteY29" fmla="*/ 431321 h 2682815"/>
              <a:gd name="connsiteX30" fmla="*/ 1993415 w 3865347"/>
              <a:gd name="connsiteY30" fmla="*/ 457200 h 2682815"/>
              <a:gd name="connsiteX31" fmla="*/ 1958909 w 3865347"/>
              <a:gd name="connsiteY31" fmla="*/ 474453 h 2682815"/>
              <a:gd name="connsiteX32" fmla="*/ 1933030 w 3865347"/>
              <a:gd name="connsiteY32" fmla="*/ 491705 h 2682815"/>
              <a:gd name="connsiteX33" fmla="*/ 1898525 w 3865347"/>
              <a:gd name="connsiteY33" fmla="*/ 500332 h 2682815"/>
              <a:gd name="connsiteX34" fmla="*/ 1803634 w 3865347"/>
              <a:gd name="connsiteY34" fmla="*/ 560717 h 2682815"/>
              <a:gd name="connsiteX35" fmla="*/ 1717370 w 3865347"/>
              <a:gd name="connsiteY35" fmla="*/ 603849 h 2682815"/>
              <a:gd name="connsiteX36" fmla="*/ 1656985 w 3865347"/>
              <a:gd name="connsiteY36" fmla="*/ 655607 h 2682815"/>
              <a:gd name="connsiteX37" fmla="*/ 1631106 w 3865347"/>
              <a:gd name="connsiteY37" fmla="*/ 664234 h 2682815"/>
              <a:gd name="connsiteX38" fmla="*/ 1596600 w 3865347"/>
              <a:gd name="connsiteY38" fmla="*/ 681487 h 2682815"/>
              <a:gd name="connsiteX39" fmla="*/ 1527589 w 3865347"/>
              <a:gd name="connsiteY39" fmla="*/ 733245 h 2682815"/>
              <a:gd name="connsiteX40" fmla="*/ 1501709 w 3865347"/>
              <a:gd name="connsiteY40" fmla="*/ 741871 h 2682815"/>
              <a:gd name="connsiteX41" fmla="*/ 1449951 w 3865347"/>
              <a:gd name="connsiteY41" fmla="*/ 767751 h 2682815"/>
              <a:gd name="connsiteX42" fmla="*/ 1389566 w 3865347"/>
              <a:gd name="connsiteY42" fmla="*/ 810883 h 2682815"/>
              <a:gd name="connsiteX43" fmla="*/ 1337808 w 3865347"/>
              <a:gd name="connsiteY43" fmla="*/ 828136 h 2682815"/>
              <a:gd name="connsiteX44" fmla="*/ 1286049 w 3865347"/>
              <a:gd name="connsiteY44" fmla="*/ 854015 h 2682815"/>
              <a:gd name="connsiteX45" fmla="*/ 1208411 w 3865347"/>
              <a:gd name="connsiteY45" fmla="*/ 923026 h 2682815"/>
              <a:gd name="connsiteX46" fmla="*/ 1148026 w 3865347"/>
              <a:gd name="connsiteY46" fmla="*/ 974785 h 2682815"/>
              <a:gd name="connsiteX47" fmla="*/ 1087642 w 3865347"/>
              <a:gd name="connsiteY47" fmla="*/ 1026543 h 2682815"/>
              <a:gd name="connsiteX48" fmla="*/ 1070389 w 3865347"/>
              <a:gd name="connsiteY48" fmla="*/ 1052422 h 2682815"/>
              <a:gd name="connsiteX49" fmla="*/ 984125 w 3865347"/>
              <a:gd name="connsiteY49" fmla="*/ 1104181 h 2682815"/>
              <a:gd name="connsiteX50" fmla="*/ 940992 w 3865347"/>
              <a:gd name="connsiteY50" fmla="*/ 1130060 h 2682815"/>
              <a:gd name="connsiteX51" fmla="*/ 906487 w 3865347"/>
              <a:gd name="connsiteY51" fmla="*/ 1147313 h 2682815"/>
              <a:gd name="connsiteX52" fmla="*/ 846102 w 3865347"/>
              <a:gd name="connsiteY52" fmla="*/ 1181819 h 2682815"/>
              <a:gd name="connsiteX53" fmla="*/ 785717 w 3865347"/>
              <a:gd name="connsiteY53" fmla="*/ 1199071 h 2682815"/>
              <a:gd name="connsiteX54" fmla="*/ 742585 w 3865347"/>
              <a:gd name="connsiteY54" fmla="*/ 1233577 h 2682815"/>
              <a:gd name="connsiteX55" fmla="*/ 656321 w 3865347"/>
              <a:gd name="connsiteY55" fmla="*/ 1268083 h 2682815"/>
              <a:gd name="connsiteX56" fmla="*/ 630442 w 3865347"/>
              <a:gd name="connsiteY56" fmla="*/ 1276709 h 2682815"/>
              <a:gd name="connsiteX57" fmla="*/ 587309 w 3865347"/>
              <a:gd name="connsiteY57" fmla="*/ 1302588 h 2682815"/>
              <a:gd name="connsiteX58" fmla="*/ 535551 w 3865347"/>
              <a:gd name="connsiteY58" fmla="*/ 1319841 h 2682815"/>
              <a:gd name="connsiteX59" fmla="*/ 509672 w 3865347"/>
              <a:gd name="connsiteY59" fmla="*/ 1337094 h 2682815"/>
              <a:gd name="connsiteX60" fmla="*/ 457913 w 3865347"/>
              <a:gd name="connsiteY60" fmla="*/ 1354347 h 2682815"/>
              <a:gd name="connsiteX61" fmla="*/ 432034 w 3865347"/>
              <a:gd name="connsiteY61" fmla="*/ 1362973 h 2682815"/>
              <a:gd name="connsiteX62" fmla="*/ 363023 w 3865347"/>
              <a:gd name="connsiteY62" fmla="*/ 1388853 h 2682815"/>
              <a:gd name="connsiteX63" fmla="*/ 294011 w 3865347"/>
              <a:gd name="connsiteY63" fmla="*/ 1431985 h 2682815"/>
              <a:gd name="connsiteX64" fmla="*/ 225000 w 3865347"/>
              <a:gd name="connsiteY64" fmla="*/ 1457864 h 2682815"/>
              <a:gd name="connsiteX65" fmla="*/ 199121 w 3865347"/>
              <a:gd name="connsiteY65" fmla="*/ 1475117 h 2682815"/>
              <a:gd name="connsiteX66" fmla="*/ 130109 w 3865347"/>
              <a:gd name="connsiteY66" fmla="*/ 1518249 h 2682815"/>
              <a:gd name="connsiteX67" fmla="*/ 69725 w 3865347"/>
              <a:gd name="connsiteY67" fmla="*/ 1595887 h 2682815"/>
              <a:gd name="connsiteX68" fmla="*/ 35219 w 3865347"/>
              <a:gd name="connsiteY68" fmla="*/ 1630392 h 2682815"/>
              <a:gd name="connsiteX69" fmla="*/ 17966 w 3865347"/>
              <a:gd name="connsiteY69" fmla="*/ 1673524 h 2682815"/>
              <a:gd name="connsiteX70" fmla="*/ 713 w 3865347"/>
              <a:gd name="connsiteY70" fmla="*/ 1708030 h 2682815"/>
              <a:gd name="connsiteX71" fmla="*/ 26592 w 3865347"/>
              <a:gd name="connsiteY71" fmla="*/ 1828800 h 2682815"/>
              <a:gd name="connsiteX72" fmla="*/ 52472 w 3865347"/>
              <a:gd name="connsiteY72" fmla="*/ 1871932 h 2682815"/>
              <a:gd name="connsiteX73" fmla="*/ 86977 w 3865347"/>
              <a:gd name="connsiteY73" fmla="*/ 1940943 h 2682815"/>
              <a:gd name="connsiteX74" fmla="*/ 104230 w 3865347"/>
              <a:gd name="connsiteY74" fmla="*/ 1975449 h 2682815"/>
              <a:gd name="connsiteX75" fmla="*/ 112857 w 3865347"/>
              <a:gd name="connsiteY75" fmla="*/ 2001328 h 2682815"/>
              <a:gd name="connsiteX76" fmla="*/ 138736 w 3865347"/>
              <a:gd name="connsiteY76" fmla="*/ 2027207 h 2682815"/>
              <a:gd name="connsiteX77" fmla="*/ 155989 w 3865347"/>
              <a:gd name="connsiteY77" fmla="*/ 2070339 h 2682815"/>
              <a:gd name="connsiteX78" fmla="*/ 207747 w 3865347"/>
              <a:gd name="connsiteY78" fmla="*/ 2113471 h 2682815"/>
              <a:gd name="connsiteX79" fmla="*/ 294011 w 3865347"/>
              <a:gd name="connsiteY79" fmla="*/ 2225615 h 2682815"/>
              <a:gd name="connsiteX80" fmla="*/ 345770 w 3865347"/>
              <a:gd name="connsiteY80" fmla="*/ 2260121 h 2682815"/>
              <a:gd name="connsiteX81" fmla="*/ 354396 w 3865347"/>
              <a:gd name="connsiteY81" fmla="*/ 2286000 h 2682815"/>
              <a:gd name="connsiteX82" fmla="*/ 380276 w 3865347"/>
              <a:gd name="connsiteY82" fmla="*/ 2294626 h 2682815"/>
              <a:gd name="connsiteX83" fmla="*/ 406155 w 3865347"/>
              <a:gd name="connsiteY83" fmla="*/ 2311879 h 2682815"/>
              <a:gd name="connsiteX84" fmla="*/ 457913 w 3865347"/>
              <a:gd name="connsiteY84" fmla="*/ 2337758 h 2682815"/>
              <a:gd name="connsiteX85" fmla="*/ 613189 w 3865347"/>
              <a:gd name="connsiteY85" fmla="*/ 2424022 h 2682815"/>
              <a:gd name="connsiteX86" fmla="*/ 647694 w 3865347"/>
              <a:gd name="connsiteY86" fmla="*/ 2441275 h 2682815"/>
              <a:gd name="connsiteX87" fmla="*/ 708079 w 3865347"/>
              <a:gd name="connsiteY87" fmla="*/ 2467154 h 2682815"/>
              <a:gd name="connsiteX88" fmla="*/ 742585 w 3865347"/>
              <a:gd name="connsiteY88" fmla="*/ 2484407 h 2682815"/>
              <a:gd name="connsiteX89" fmla="*/ 846102 w 3865347"/>
              <a:gd name="connsiteY89" fmla="*/ 2518913 h 2682815"/>
              <a:gd name="connsiteX90" fmla="*/ 897860 w 3865347"/>
              <a:gd name="connsiteY90" fmla="*/ 2536166 h 2682815"/>
              <a:gd name="connsiteX91" fmla="*/ 940992 w 3865347"/>
              <a:gd name="connsiteY91" fmla="*/ 2562045 h 2682815"/>
              <a:gd name="connsiteX92" fmla="*/ 1027257 w 3865347"/>
              <a:gd name="connsiteY92" fmla="*/ 2579298 h 2682815"/>
              <a:gd name="connsiteX93" fmla="*/ 1087642 w 3865347"/>
              <a:gd name="connsiteY93" fmla="*/ 2596551 h 2682815"/>
              <a:gd name="connsiteX94" fmla="*/ 1251543 w 3865347"/>
              <a:gd name="connsiteY94" fmla="*/ 2622430 h 2682815"/>
              <a:gd name="connsiteX95" fmla="*/ 1294676 w 3865347"/>
              <a:gd name="connsiteY95" fmla="*/ 2631056 h 2682815"/>
              <a:gd name="connsiteX96" fmla="*/ 1346434 w 3865347"/>
              <a:gd name="connsiteY96" fmla="*/ 2648309 h 2682815"/>
              <a:gd name="connsiteX97" fmla="*/ 1518962 w 3865347"/>
              <a:gd name="connsiteY97" fmla="*/ 2656936 h 2682815"/>
              <a:gd name="connsiteX98" fmla="*/ 1544842 w 3865347"/>
              <a:gd name="connsiteY98" fmla="*/ 2665562 h 2682815"/>
              <a:gd name="connsiteX99" fmla="*/ 1717370 w 3865347"/>
              <a:gd name="connsiteY99" fmla="*/ 2682815 h 2682815"/>
              <a:gd name="connsiteX100" fmla="*/ 2407483 w 3865347"/>
              <a:gd name="connsiteY100" fmla="*/ 2674188 h 2682815"/>
              <a:gd name="connsiteX101" fmla="*/ 2450615 w 3865347"/>
              <a:gd name="connsiteY101" fmla="*/ 2665562 h 2682815"/>
              <a:gd name="connsiteX102" fmla="*/ 2519626 w 3865347"/>
              <a:gd name="connsiteY102" fmla="*/ 2648309 h 2682815"/>
              <a:gd name="connsiteX103" fmla="*/ 2580011 w 3865347"/>
              <a:gd name="connsiteY103" fmla="*/ 2622430 h 2682815"/>
              <a:gd name="connsiteX104" fmla="*/ 2769792 w 3865347"/>
              <a:gd name="connsiteY104" fmla="*/ 2613804 h 2682815"/>
              <a:gd name="connsiteX105" fmla="*/ 2873309 w 3865347"/>
              <a:gd name="connsiteY105" fmla="*/ 2605177 h 2682815"/>
              <a:gd name="connsiteX106" fmla="*/ 2925068 w 3865347"/>
              <a:gd name="connsiteY106" fmla="*/ 2544792 h 2682815"/>
              <a:gd name="connsiteX107" fmla="*/ 2976826 w 3865347"/>
              <a:gd name="connsiteY107" fmla="*/ 2527539 h 2682815"/>
              <a:gd name="connsiteX108" fmla="*/ 3580676 w 3865347"/>
              <a:gd name="connsiteY108" fmla="*/ 2536166 h 2682815"/>
              <a:gd name="connsiteX109" fmla="*/ 3649687 w 3865347"/>
              <a:gd name="connsiteY109" fmla="*/ 2510287 h 2682815"/>
              <a:gd name="connsiteX110" fmla="*/ 3684192 w 3865347"/>
              <a:gd name="connsiteY110" fmla="*/ 2467154 h 2682815"/>
              <a:gd name="connsiteX111" fmla="*/ 3701445 w 3865347"/>
              <a:gd name="connsiteY111" fmla="*/ 2389517 h 2682815"/>
              <a:gd name="connsiteX112" fmla="*/ 3710072 w 3865347"/>
              <a:gd name="connsiteY112" fmla="*/ 2104845 h 2682815"/>
              <a:gd name="connsiteX113" fmla="*/ 3770457 w 3865347"/>
              <a:gd name="connsiteY113" fmla="*/ 2027207 h 2682815"/>
              <a:gd name="connsiteX114" fmla="*/ 3787709 w 3865347"/>
              <a:gd name="connsiteY114" fmla="*/ 1992702 h 2682815"/>
              <a:gd name="connsiteX115" fmla="*/ 3804962 w 3865347"/>
              <a:gd name="connsiteY115" fmla="*/ 1923690 h 2682815"/>
              <a:gd name="connsiteX116" fmla="*/ 3813589 w 3865347"/>
              <a:gd name="connsiteY116" fmla="*/ 1897811 h 2682815"/>
              <a:gd name="connsiteX117" fmla="*/ 3787709 w 3865347"/>
              <a:gd name="connsiteY117" fmla="*/ 1759788 h 2682815"/>
              <a:gd name="connsiteX118" fmla="*/ 3770457 w 3865347"/>
              <a:gd name="connsiteY118" fmla="*/ 1716656 h 2682815"/>
              <a:gd name="connsiteX119" fmla="*/ 3735951 w 3865347"/>
              <a:gd name="connsiteY119" fmla="*/ 1664898 h 2682815"/>
              <a:gd name="connsiteX120" fmla="*/ 3727325 w 3865347"/>
              <a:gd name="connsiteY120" fmla="*/ 1639019 h 2682815"/>
              <a:gd name="connsiteX121" fmla="*/ 3761830 w 3865347"/>
              <a:gd name="connsiteY121" fmla="*/ 1483743 h 2682815"/>
              <a:gd name="connsiteX122" fmla="*/ 3779083 w 3865347"/>
              <a:gd name="connsiteY122" fmla="*/ 1406105 h 2682815"/>
              <a:gd name="connsiteX123" fmla="*/ 3787709 w 3865347"/>
              <a:gd name="connsiteY123" fmla="*/ 1371600 h 2682815"/>
              <a:gd name="connsiteX124" fmla="*/ 3804962 w 3865347"/>
              <a:gd name="connsiteY124" fmla="*/ 1285336 h 2682815"/>
              <a:gd name="connsiteX125" fmla="*/ 3813589 w 3865347"/>
              <a:gd name="connsiteY125" fmla="*/ 1259456 h 2682815"/>
              <a:gd name="connsiteX126" fmla="*/ 3822215 w 3865347"/>
              <a:gd name="connsiteY126" fmla="*/ 1216324 h 2682815"/>
              <a:gd name="connsiteX127" fmla="*/ 3813589 w 3865347"/>
              <a:gd name="connsiteY127" fmla="*/ 1009290 h 2682815"/>
              <a:gd name="connsiteX128" fmla="*/ 3804962 w 3865347"/>
              <a:gd name="connsiteY128" fmla="*/ 966158 h 2682815"/>
              <a:gd name="connsiteX129" fmla="*/ 3787709 w 3865347"/>
              <a:gd name="connsiteY129" fmla="*/ 931653 h 2682815"/>
              <a:gd name="connsiteX130" fmla="*/ 3770457 w 3865347"/>
              <a:gd name="connsiteY130" fmla="*/ 879894 h 2682815"/>
              <a:gd name="connsiteX131" fmla="*/ 3761830 w 3865347"/>
              <a:gd name="connsiteY131" fmla="*/ 854015 h 2682815"/>
              <a:gd name="connsiteX132" fmla="*/ 3744577 w 3865347"/>
              <a:gd name="connsiteY132" fmla="*/ 828136 h 2682815"/>
              <a:gd name="connsiteX133" fmla="*/ 3770457 w 3865347"/>
              <a:gd name="connsiteY133" fmla="*/ 664234 h 2682815"/>
              <a:gd name="connsiteX134" fmla="*/ 3779083 w 3865347"/>
              <a:gd name="connsiteY134" fmla="*/ 638354 h 2682815"/>
              <a:gd name="connsiteX135" fmla="*/ 3804962 w 3865347"/>
              <a:gd name="connsiteY135" fmla="*/ 603849 h 2682815"/>
              <a:gd name="connsiteX136" fmla="*/ 3839468 w 3865347"/>
              <a:gd name="connsiteY136" fmla="*/ 526211 h 2682815"/>
              <a:gd name="connsiteX137" fmla="*/ 3848094 w 3865347"/>
              <a:gd name="connsiteY137" fmla="*/ 491705 h 2682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3865347" h="2682815">
                <a:moveTo>
                  <a:pt x="3856721" y="439947"/>
                </a:moveTo>
                <a:cubicBezTo>
                  <a:pt x="3859596" y="431321"/>
                  <a:pt x="3865347" y="423161"/>
                  <a:pt x="3865347" y="414068"/>
                </a:cubicBezTo>
                <a:cubicBezTo>
                  <a:pt x="3865347" y="363511"/>
                  <a:pt x="3863628" y="319533"/>
                  <a:pt x="3839468" y="276045"/>
                </a:cubicBezTo>
                <a:cubicBezTo>
                  <a:pt x="3832486" y="263477"/>
                  <a:pt x="3824409" y="251007"/>
                  <a:pt x="3813589" y="241539"/>
                </a:cubicBezTo>
                <a:cubicBezTo>
                  <a:pt x="3783742" y="215423"/>
                  <a:pt x="3770140" y="215581"/>
                  <a:pt x="3735951" y="207034"/>
                </a:cubicBezTo>
                <a:cubicBezTo>
                  <a:pt x="3727325" y="201283"/>
                  <a:pt x="3718508" y="195807"/>
                  <a:pt x="3710072" y="189781"/>
                </a:cubicBezTo>
                <a:cubicBezTo>
                  <a:pt x="3698373" y="181424"/>
                  <a:pt x="3688915" y="169242"/>
                  <a:pt x="3675566" y="163902"/>
                </a:cubicBezTo>
                <a:cubicBezTo>
                  <a:pt x="3659326" y="157406"/>
                  <a:pt x="3640959" y="158705"/>
                  <a:pt x="3623808" y="155275"/>
                </a:cubicBezTo>
                <a:cubicBezTo>
                  <a:pt x="3591943" y="148902"/>
                  <a:pt x="3577239" y="143205"/>
                  <a:pt x="3546170" y="129396"/>
                </a:cubicBezTo>
                <a:cubicBezTo>
                  <a:pt x="3534419" y="124173"/>
                  <a:pt x="3523484" y="117209"/>
                  <a:pt x="3511664" y="112143"/>
                </a:cubicBezTo>
                <a:cubicBezTo>
                  <a:pt x="3503306" y="108561"/>
                  <a:pt x="3494041" y="107327"/>
                  <a:pt x="3485785" y="103517"/>
                </a:cubicBezTo>
                <a:cubicBezTo>
                  <a:pt x="3456595" y="90045"/>
                  <a:pt x="3428276" y="74762"/>
                  <a:pt x="3399521" y="60385"/>
                </a:cubicBezTo>
                <a:cubicBezTo>
                  <a:pt x="3388019" y="54634"/>
                  <a:pt x="3375715" y="50265"/>
                  <a:pt x="3365015" y="43132"/>
                </a:cubicBezTo>
                <a:cubicBezTo>
                  <a:pt x="3356389" y="37381"/>
                  <a:pt x="3348844" y="29519"/>
                  <a:pt x="3339136" y="25879"/>
                </a:cubicBezTo>
                <a:cubicBezTo>
                  <a:pt x="3325408" y="20731"/>
                  <a:pt x="3310228" y="20809"/>
                  <a:pt x="3296004" y="17253"/>
                </a:cubicBezTo>
                <a:cubicBezTo>
                  <a:pt x="3275695" y="12176"/>
                  <a:pt x="3255747" y="5751"/>
                  <a:pt x="3235619" y="0"/>
                </a:cubicBezTo>
                <a:cubicBezTo>
                  <a:pt x="3068842" y="5751"/>
                  <a:pt x="2901623" y="3839"/>
                  <a:pt x="2735287" y="17253"/>
                </a:cubicBezTo>
                <a:cubicBezTo>
                  <a:pt x="2720956" y="18409"/>
                  <a:pt x="2713641" y="36702"/>
                  <a:pt x="2700781" y="43132"/>
                </a:cubicBezTo>
                <a:cubicBezTo>
                  <a:pt x="2690177" y="48434"/>
                  <a:pt x="2677778" y="48883"/>
                  <a:pt x="2666276" y="51758"/>
                </a:cubicBezTo>
                <a:cubicBezTo>
                  <a:pt x="2569845" y="109617"/>
                  <a:pt x="2612544" y="95384"/>
                  <a:pt x="2545506" y="112143"/>
                </a:cubicBezTo>
                <a:cubicBezTo>
                  <a:pt x="2528253" y="123645"/>
                  <a:pt x="2512999" y="138948"/>
                  <a:pt x="2493747" y="146649"/>
                </a:cubicBezTo>
                <a:cubicBezTo>
                  <a:pt x="2442172" y="167279"/>
                  <a:pt x="2465305" y="159005"/>
                  <a:pt x="2424736" y="172528"/>
                </a:cubicBezTo>
                <a:cubicBezTo>
                  <a:pt x="2416110" y="178279"/>
                  <a:pt x="2408130" y="185145"/>
                  <a:pt x="2398857" y="189781"/>
                </a:cubicBezTo>
                <a:cubicBezTo>
                  <a:pt x="2390724" y="193848"/>
                  <a:pt x="2380543" y="193363"/>
                  <a:pt x="2372977" y="198407"/>
                </a:cubicBezTo>
                <a:cubicBezTo>
                  <a:pt x="2362826" y="205174"/>
                  <a:pt x="2356470" y="216477"/>
                  <a:pt x="2347098" y="224287"/>
                </a:cubicBezTo>
                <a:cubicBezTo>
                  <a:pt x="2339134" y="230924"/>
                  <a:pt x="2329091" y="234792"/>
                  <a:pt x="2321219" y="241539"/>
                </a:cubicBezTo>
                <a:cubicBezTo>
                  <a:pt x="2262982" y="291456"/>
                  <a:pt x="2305734" y="274985"/>
                  <a:pt x="2217702" y="327804"/>
                </a:cubicBezTo>
                <a:lnTo>
                  <a:pt x="2131438" y="379562"/>
                </a:lnTo>
                <a:cubicBezTo>
                  <a:pt x="2117061" y="388188"/>
                  <a:pt x="2103303" y="397943"/>
                  <a:pt x="2088306" y="405441"/>
                </a:cubicBezTo>
                <a:cubicBezTo>
                  <a:pt x="2071053" y="414068"/>
                  <a:pt x="2053481" y="422084"/>
                  <a:pt x="2036547" y="431321"/>
                </a:cubicBezTo>
                <a:cubicBezTo>
                  <a:pt x="2021828" y="439350"/>
                  <a:pt x="2008072" y="449057"/>
                  <a:pt x="1993415" y="457200"/>
                </a:cubicBezTo>
                <a:cubicBezTo>
                  <a:pt x="1982174" y="463445"/>
                  <a:pt x="1970074" y="468073"/>
                  <a:pt x="1958909" y="474453"/>
                </a:cubicBezTo>
                <a:cubicBezTo>
                  <a:pt x="1949907" y="479597"/>
                  <a:pt x="1942559" y="487621"/>
                  <a:pt x="1933030" y="491705"/>
                </a:cubicBezTo>
                <a:cubicBezTo>
                  <a:pt x="1922133" y="496375"/>
                  <a:pt x="1910027" y="497456"/>
                  <a:pt x="1898525" y="500332"/>
                </a:cubicBezTo>
                <a:cubicBezTo>
                  <a:pt x="1844981" y="553874"/>
                  <a:pt x="1903537" y="500776"/>
                  <a:pt x="1803634" y="560717"/>
                </a:cubicBezTo>
                <a:cubicBezTo>
                  <a:pt x="1747224" y="594563"/>
                  <a:pt x="1776069" y="580369"/>
                  <a:pt x="1717370" y="603849"/>
                </a:cubicBezTo>
                <a:cubicBezTo>
                  <a:pt x="1696973" y="624246"/>
                  <a:pt x="1682808" y="640851"/>
                  <a:pt x="1656985" y="655607"/>
                </a:cubicBezTo>
                <a:cubicBezTo>
                  <a:pt x="1649090" y="660118"/>
                  <a:pt x="1639464" y="660652"/>
                  <a:pt x="1631106" y="664234"/>
                </a:cubicBezTo>
                <a:cubicBezTo>
                  <a:pt x="1619286" y="669300"/>
                  <a:pt x="1607765" y="675107"/>
                  <a:pt x="1596600" y="681487"/>
                </a:cubicBezTo>
                <a:cubicBezTo>
                  <a:pt x="1534398" y="717030"/>
                  <a:pt x="1616116" y="677916"/>
                  <a:pt x="1527589" y="733245"/>
                </a:cubicBezTo>
                <a:cubicBezTo>
                  <a:pt x="1519878" y="738064"/>
                  <a:pt x="1510018" y="738178"/>
                  <a:pt x="1501709" y="741871"/>
                </a:cubicBezTo>
                <a:cubicBezTo>
                  <a:pt x="1484082" y="749705"/>
                  <a:pt x="1466379" y="757641"/>
                  <a:pt x="1449951" y="767751"/>
                </a:cubicBezTo>
                <a:cubicBezTo>
                  <a:pt x="1428885" y="780715"/>
                  <a:pt x="1411345" y="799156"/>
                  <a:pt x="1389566" y="810883"/>
                </a:cubicBezTo>
                <a:cubicBezTo>
                  <a:pt x="1373554" y="819505"/>
                  <a:pt x="1354595" y="821141"/>
                  <a:pt x="1337808" y="828136"/>
                </a:cubicBezTo>
                <a:cubicBezTo>
                  <a:pt x="1320002" y="835555"/>
                  <a:pt x="1302911" y="844647"/>
                  <a:pt x="1286049" y="854015"/>
                </a:cubicBezTo>
                <a:cubicBezTo>
                  <a:pt x="1248578" y="874832"/>
                  <a:pt x="1247005" y="887401"/>
                  <a:pt x="1208411" y="923026"/>
                </a:cubicBezTo>
                <a:cubicBezTo>
                  <a:pt x="1188931" y="941008"/>
                  <a:pt x="1166772" y="956039"/>
                  <a:pt x="1148026" y="974785"/>
                </a:cubicBezTo>
                <a:cubicBezTo>
                  <a:pt x="1092771" y="1030040"/>
                  <a:pt x="1138430" y="1009614"/>
                  <a:pt x="1087642" y="1026543"/>
                </a:cubicBezTo>
                <a:cubicBezTo>
                  <a:pt x="1081891" y="1035169"/>
                  <a:pt x="1077720" y="1045091"/>
                  <a:pt x="1070389" y="1052422"/>
                </a:cubicBezTo>
                <a:cubicBezTo>
                  <a:pt x="1043100" y="1079711"/>
                  <a:pt x="1018358" y="1085509"/>
                  <a:pt x="984125" y="1104181"/>
                </a:cubicBezTo>
                <a:cubicBezTo>
                  <a:pt x="969405" y="1112210"/>
                  <a:pt x="955649" y="1121917"/>
                  <a:pt x="940992" y="1130060"/>
                </a:cubicBezTo>
                <a:cubicBezTo>
                  <a:pt x="929751" y="1136305"/>
                  <a:pt x="917776" y="1141155"/>
                  <a:pt x="906487" y="1147313"/>
                </a:cubicBezTo>
                <a:cubicBezTo>
                  <a:pt x="886135" y="1158414"/>
                  <a:pt x="866837" y="1171451"/>
                  <a:pt x="846102" y="1181819"/>
                </a:cubicBezTo>
                <a:cubicBezTo>
                  <a:pt x="833727" y="1188007"/>
                  <a:pt x="796772" y="1196307"/>
                  <a:pt x="785717" y="1199071"/>
                </a:cubicBezTo>
                <a:cubicBezTo>
                  <a:pt x="771340" y="1210573"/>
                  <a:pt x="758831" y="1224912"/>
                  <a:pt x="742585" y="1233577"/>
                </a:cubicBezTo>
                <a:cubicBezTo>
                  <a:pt x="715259" y="1248151"/>
                  <a:pt x="685702" y="1258290"/>
                  <a:pt x="656321" y="1268083"/>
                </a:cubicBezTo>
                <a:cubicBezTo>
                  <a:pt x="647695" y="1270958"/>
                  <a:pt x="638575" y="1272643"/>
                  <a:pt x="630442" y="1276709"/>
                </a:cubicBezTo>
                <a:cubicBezTo>
                  <a:pt x="615445" y="1284207"/>
                  <a:pt x="602573" y="1295650"/>
                  <a:pt x="587309" y="1302588"/>
                </a:cubicBezTo>
                <a:cubicBezTo>
                  <a:pt x="570753" y="1310113"/>
                  <a:pt x="535551" y="1319841"/>
                  <a:pt x="535551" y="1319841"/>
                </a:cubicBezTo>
                <a:cubicBezTo>
                  <a:pt x="526925" y="1325592"/>
                  <a:pt x="519146" y="1332883"/>
                  <a:pt x="509672" y="1337094"/>
                </a:cubicBezTo>
                <a:cubicBezTo>
                  <a:pt x="493053" y="1344480"/>
                  <a:pt x="475166" y="1348596"/>
                  <a:pt x="457913" y="1354347"/>
                </a:cubicBezTo>
                <a:cubicBezTo>
                  <a:pt x="449287" y="1357222"/>
                  <a:pt x="440167" y="1358907"/>
                  <a:pt x="432034" y="1362973"/>
                </a:cubicBezTo>
                <a:cubicBezTo>
                  <a:pt x="386924" y="1385528"/>
                  <a:pt x="410004" y="1377107"/>
                  <a:pt x="363023" y="1388853"/>
                </a:cubicBezTo>
                <a:cubicBezTo>
                  <a:pt x="340019" y="1403230"/>
                  <a:pt x="319746" y="1423407"/>
                  <a:pt x="294011" y="1431985"/>
                </a:cubicBezTo>
                <a:cubicBezTo>
                  <a:pt x="271611" y="1439451"/>
                  <a:pt x="245633" y="1447547"/>
                  <a:pt x="225000" y="1457864"/>
                </a:cubicBezTo>
                <a:cubicBezTo>
                  <a:pt x="215727" y="1462501"/>
                  <a:pt x="207913" y="1469622"/>
                  <a:pt x="199121" y="1475117"/>
                </a:cubicBezTo>
                <a:cubicBezTo>
                  <a:pt x="194350" y="1478099"/>
                  <a:pt x="140721" y="1509153"/>
                  <a:pt x="130109" y="1518249"/>
                </a:cubicBezTo>
                <a:cubicBezTo>
                  <a:pt x="69667" y="1570056"/>
                  <a:pt x="118487" y="1533192"/>
                  <a:pt x="69725" y="1595887"/>
                </a:cubicBezTo>
                <a:cubicBezTo>
                  <a:pt x="59739" y="1608727"/>
                  <a:pt x="46721" y="1618890"/>
                  <a:pt x="35219" y="1630392"/>
                </a:cubicBezTo>
                <a:cubicBezTo>
                  <a:pt x="29468" y="1644769"/>
                  <a:pt x="24255" y="1659374"/>
                  <a:pt x="17966" y="1673524"/>
                </a:cubicBezTo>
                <a:cubicBezTo>
                  <a:pt x="12743" y="1685275"/>
                  <a:pt x="0" y="1695190"/>
                  <a:pt x="713" y="1708030"/>
                </a:cubicBezTo>
                <a:cubicBezTo>
                  <a:pt x="2997" y="1749137"/>
                  <a:pt x="14194" y="1789541"/>
                  <a:pt x="26592" y="1828800"/>
                </a:cubicBezTo>
                <a:cubicBezTo>
                  <a:pt x="31641" y="1844789"/>
                  <a:pt x="44523" y="1857169"/>
                  <a:pt x="52472" y="1871932"/>
                </a:cubicBezTo>
                <a:cubicBezTo>
                  <a:pt x="64665" y="1894577"/>
                  <a:pt x="75475" y="1917939"/>
                  <a:pt x="86977" y="1940943"/>
                </a:cubicBezTo>
                <a:cubicBezTo>
                  <a:pt x="92728" y="1952445"/>
                  <a:pt x="100163" y="1963249"/>
                  <a:pt x="104230" y="1975449"/>
                </a:cubicBezTo>
                <a:cubicBezTo>
                  <a:pt x="107106" y="1984075"/>
                  <a:pt x="107813" y="1993762"/>
                  <a:pt x="112857" y="2001328"/>
                </a:cubicBezTo>
                <a:cubicBezTo>
                  <a:pt x="119624" y="2011479"/>
                  <a:pt x="130110" y="2018581"/>
                  <a:pt x="138736" y="2027207"/>
                </a:cubicBezTo>
                <a:cubicBezTo>
                  <a:pt x="144487" y="2041584"/>
                  <a:pt x="147782" y="2057208"/>
                  <a:pt x="155989" y="2070339"/>
                </a:cubicBezTo>
                <a:cubicBezTo>
                  <a:pt x="167851" y="2089319"/>
                  <a:pt x="189858" y="2101546"/>
                  <a:pt x="207747" y="2113471"/>
                </a:cubicBezTo>
                <a:cubicBezTo>
                  <a:pt x="237082" y="2186809"/>
                  <a:pt x="214051" y="2145656"/>
                  <a:pt x="294011" y="2225615"/>
                </a:cubicBezTo>
                <a:cubicBezTo>
                  <a:pt x="326320" y="2257923"/>
                  <a:pt x="308318" y="2247636"/>
                  <a:pt x="345770" y="2260121"/>
                </a:cubicBezTo>
                <a:cubicBezTo>
                  <a:pt x="348645" y="2268747"/>
                  <a:pt x="347966" y="2279570"/>
                  <a:pt x="354396" y="2286000"/>
                </a:cubicBezTo>
                <a:cubicBezTo>
                  <a:pt x="360826" y="2292430"/>
                  <a:pt x="372143" y="2290559"/>
                  <a:pt x="380276" y="2294626"/>
                </a:cubicBezTo>
                <a:cubicBezTo>
                  <a:pt x="389549" y="2299262"/>
                  <a:pt x="397092" y="2306844"/>
                  <a:pt x="406155" y="2311879"/>
                </a:cubicBezTo>
                <a:cubicBezTo>
                  <a:pt x="423017" y="2321247"/>
                  <a:pt x="441373" y="2327834"/>
                  <a:pt x="457913" y="2337758"/>
                </a:cubicBezTo>
                <a:cubicBezTo>
                  <a:pt x="622226" y="2436347"/>
                  <a:pt x="449664" y="2348549"/>
                  <a:pt x="613189" y="2424022"/>
                </a:cubicBezTo>
                <a:cubicBezTo>
                  <a:pt x="624865" y="2429411"/>
                  <a:pt x="635987" y="2435954"/>
                  <a:pt x="647694" y="2441275"/>
                </a:cubicBezTo>
                <a:cubicBezTo>
                  <a:pt x="667630" y="2450337"/>
                  <a:pt x="688143" y="2458092"/>
                  <a:pt x="708079" y="2467154"/>
                </a:cubicBezTo>
                <a:cubicBezTo>
                  <a:pt x="719786" y="2472475"/>
                  <a:pt x="730544" y="2479892"/>
                  <a:pt x="742585" y="2484407"/>
                </a:cubicBezTo>
                <a:cubicBezTo>
                  <a:pt x="776641" y="2497178"/>
                  <a:pt x="811596" y="2507411"/>
                  <a:pt x="846102" y="2518913"/>
                </a:cubicBezTo>
                <a:cubicBezTo>
                  <a:pt x="863355" y="2524664"/>
                  <a:pt x="882266" y="2526809"/>
                  <a:pt x="897860" y="2536166"/>
                </a:cubicBezTo>
                <a:cubicBezTo>
                  <a:pt x="912237" y="2544792"/>
                  <a:pt x="925086" y="2556743"/>
                  <a:pt x="940992" y="2562045"/>
                </a:cubicBezTo>
                <a:cubicBezTo>
                  <a:pt x="968812" y="2571318"/>
                  <a:pt x="998712" y="2572582"/>
                  <a:pt x="1027257" y="2579298"/>
                </a:cubicBezTo>
                <a:cubicBezTo>
                  <a:pt x="1047634" y="2584093"/>
                  <a:pt x="1067207" y="2592010"/>
                  <a:pt x="1087642" y="2596551"/>
                </a:cubicBezTo>
                <a:cubicBezTo>
                  <a:pt x="1194824" y="2620370"/>
                  <a:pt x="1158215" y="2608073"/>
                  <a:pt x="1251543" y="2622430"/>
                </a:cubicBezTo>
                <a:cubicBezTo>
                  <a:pt x="1266035" y="2624659"/>
                  <a:pt x="1280530" y="2627198"/>
                  <a:pt x="1294676" y="2631056"/>
                </a:cubicBezTo>
                <a:cubicBezTo>
                  <a:pt x="1312221" y="2635841"/>
                  <a:pt x="1328271" y="2647401"/>
                  <a:pt x="1346434" y="2648309"/>
                </a:cubicBezTo>
                <a:lnTo>
                  <a:pt x="1518962" y="2656936"/>
                </a:lnTo>
                <a:cubicBezTo>
                  <a:pt x="1527589" y="2659811"/>
                  <a:pt x="1535895" y="2663935"/>
                  <a:pt x="1544842" y="2665562"/>
                </a:cubicBezTo>
                <a:cubicBezTo>
                  <a:pt x="1588570" y="2673512"/>
                  <a:pt x="1679829" y="2679686"/>
                  <a:pt x="1717370" y="2682815"/>
                </a:cubicBezTo>
                <a:lnTo>
                  <a:pt x="2407483" y="2674188"/>
                </a:lnTo>
                <a:cubicBezTo>
                  <a:pt x="2422141" y="2673843"/>
                  <a:pt x="2436328" y="2668859"/>
                  <a:pt x="2450615" y="2665562"/>
                </a:cubicBezTo>
                <a:cubicBezTo>
                  <a:pt x="2473719" y="2660230"/>
                  <a:pt x="2497131" y="2655807"/>
                  <a:pt x="2519626" y="2648309"/>
                </a:cubicBezTo>
                <a:cubicBezTo>
                  <a:pt x="2536466" y="2642696"/>
                  <a:pt x="2560174" y="2624017"/>
                  <a:pt x="2580011" y="2622430"/>
                </a:cubicBezTo>
                <a:cubicBezTo>
                  <a:pt x="2643135" y="2617380"/>
                  <a:pt x="2706576" y="2617523"/>
                  <a:pt x="2769792" y="2613804"/>
                </a:cubicBezTo>
                <a:cubicBezTo>
                  <a:pt x="2804358" y="2611771"/>
                  <a:pt x="2838803" y="2608053"/>
                  <a:pt x="2873309" y="2605177"/>
                </a:cubicBezTo>
                <a:cubicBezTo>
                  <a:pt x="2887733" y="2583541"/>
                  <a:pt x="2901826" y="2558738"/>
                  <a:pt x="2925068" y="2544792"/>
                </a:cubicBezTo>
                <a:cubicBezTo>
                  <a:pt x="2940662" y="2535435"/>
                  <a:pt x="2976826" y="2527539"/>
                  <a:pt x="2976826" y="2527539"/>
                </a:cubicBezTo>
                <a:cubicBezTo>
                  <a:pt x="3178109" y="2530415"/>
                  <a:pt x="3379438" y="2541326"/>
                  <a:pt x="3580676" y="2536166"/>
                </a:cubicBezTo>
                <a:cubicBezTo>
                  <a:pt x="3605236" y="2535536"/>
                  <a:pt x="3629245" y="2523915"/>
                  <a:pt x="3649687" y="2510287"/>
                </a:cubicBezTo>
                <a:cubicBezTo>
                  <a:pt x="3665007" y="2500074"/>
                  <a:pt x="3672690" y="2481532"/>
                  <a:pt x="3684192" y="2467154"/>
                </a:cubicBezTo>
                <a:cubicBezTo>
                  <a:pt x="3689943" y="2441275"/>
                  <a:pt x="3699556" y="2415960"/>
                  <a:pt x="3701445" y="2389517"/>
                </a:cubicBezTo>
                <a:cubicBezTo>
                  <a:pt x="3708209" y="2294824"/>
                  <a:pt x="3698000" y="2199009"/>
                  <a:pt x="3710072" y="2104845"/>
                </a:cubicBezTo>
                <a:cubicBezTo>
                  <a:pt x="3713107" y="2081173"/>
                  <a:pt x="3752413" y="2045251"/>
                  <a:pt x="3770457" y="2027207"/>
                </a:cubicBezTo>
                <a:cubicBezTo>
                  <a:pt x="3776208" y="2015705"/>
                  <a:pt x="3783643" y="2004901"/>
                  <a:pt x="3787709" y="1992702"/>
                </a:cubicBezTo>
                <a:cubicBezTo>
                  <a:pt x="3795207" y="1970207"/>
                  <a:pt x="3798723" y="1946566"/>
                  <a:pt x="3804962" y="1923690"/>
                </a:cubicBezTo>
                <a:cubicBezTo>
                  <a:pt x="3807355" y="1914917"/>
                  <a:pt x="3810713" y="1906437"/>
                  <a:pt x="3813589" y="1897811"/>
                </a:cubicBezTo>
                <a:cubicBezTo>
                  <a:pt x="3801633" y="1754350"/>
                  <a:pt x="3821287" y="1835339"/>
                  <a:pt x="3787709" y="1759788"/>
                </a:cubicBezTo>
                <a:cubicBezTo>
                  <a:pt x="3781420" y="1745638"/>
                  <a:pt x="3777872" y="1730250"/>
                  <a:pt x="3770457" y="1716656"/>
                </a:cubicBezTo>
                <a:cubicBezTo>
                  <a:pt x="3760528" y="1698453"/>
                  <a:pt x="3735951" y="1664898"/>
                  <a:pt x="3735951" y="1664898"/>
                </a:cubicBezTo>
                <a:cubicBezTo>
                  <a:pt x="3733076" y="1656272"/>
                  <a:pt x="3726758" y="1648094"/>
                  <a:pt x="3727325" y="1639019"/>
                </a:cubicBezTo>
                <a:cubicBezTo>
                  <a:pt x="3735544" y="1507515"/>
                  <a:pt x="3735193" y="1563651"/>
                  <a:pt x="3761830" y="1483743"/>
                </a:cubicBezTo>
                <a:cubicBezTo>
                  <a:pt x="3768846" y="1462694"/>
                  <a:pt x="3774522" y="1426630"/>
                  <a:pt x="3779083" y="1406105"/>
                </a:cubicBezTo>
                <a:cubicBezTo>
                  <a:pt x="3781655" y="1394532"/>
                  <a:pt x="3785225" y="1383192"/>
                  <a:pt x="3787709" y="1371600"/>
                </a:cubicBezTo>
                <a:cubicBezTo>
                  <a:pt x="3793853" y="1342927"/>
                  <a:pt x="3798368" y="1313909"/>
                  <a:pt x="3804962" y="1285336"/>
                </a:cubicBezTo>
                <a:cubicBezTo>
                  <a:pt x="3807007" y="1276476"/>
                  <a:pt x="3811384" y="1268278"/>
                  <a:pt x="3813589" y="1259456"/>
                </a:cubicBezTo>
                <a:cubicBezTo>
                  <a:pt x="3817145" y="1245232"/>
                  <a:pt x="3819340" y="1230701"/>
                  <a:pt x="3822215" y="1216324"/>
                </a:cubicBezTo>
                <a:cubicBezTo>
                  <a:pt x="3819340" y="1147313"/>
                  <a:pt x="3818341" y="1078198"/>
                  <a:pt x="3813589" y="1009290"/>
                </a:cubicBezTo>
                <a:cubicBezTo>
                  <a:pt x="3812580" y="994663"/>
                  <a:pt x="3809599" y="980068"/>
                  <a:pt x="3804962" y="966158"/>
                </a:cubicBezTo>
                <a:cubicBezTo>
                  <a:pt x="3800895" y="953959"/>
                  <a:pt x="3792485" y="943593"/>
                  <a:pt x="3787709" y="931653"/>
                </a:cubicBezTo>
                <a:cubicBezTo>
                  <a:pt x="3780955" y="914768"/>
                  <a:pt x="3776208" y="897147"/>
                  <a:pt x="3770457" y="879894"/>
                </a:cubicBezTo>
                <a:cubicBezTo>
                  <a:pt x="3767582" y="871268"/>
                  <a:pt x="3766874" y="861581"/>
                  <a:pt x="3761830" y="854015"/>
                </a:cubicBezTo>
                <a:lnTo>
                  <a:pt x="3744577" y="828136"/>
                </a:lnTo>
                <a:cubicBezTo>
                  <a:pt x="3754602" y="752947"/>
                  <a:pt x="3753672" y="722982"/>
                  <a:pt x="3770457" y="664234"/>
                </a:cubicBezTo>
                <a:cubicBezTo>
                  <a:pt x="3772955" y="655491"/>
                  <a:pt x="3774572" y="646249"/>
                  <a:pt x="3779083" y="638354"/>
                </a:cubicBezTo>
                <a:cubicBezTo>
                  <a:pt x="3786216" y="625871"/>
                  <a:pt x="3797342" y="616041"/>
                  <a:pt x="3804962" y="603849"/>
                </a:cubicBezTo>
                <a:cubicBezTo>
                  <a:pt x="3817214" y="584246"/>
                  <a:pt x="3831800" y="546660"/>
                  <a:pt x="3839468" y="526211"/>
                </a:cubicBezTo>
                <a:cubicBezTo>
                  <a:pt x="3849003" y="500783"/>
                  <a:pt x="3848094" y="508419"/>
                  <a:pt x="3848094" y="491705"/>
                </a:cubicBezTo>
              </a:path>
            </a:pathLst>
          </a:cu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Grafik 33" descr="4-1060x33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953000" y="2071323"/>
            <a:ext cx="1208584" cy="565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1529E-6 -1.48148E-6 L -0.0008 -0.53495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52 -0.02176 C 0.1026 -0.10232 0.23004 -0.18287 0.31196 -0.15834 C 0.3942 -0.1338 0.43107 -0.0044 0.4681 0.12523 " pathEditMode="relative" rAng="0" ptsTypes="aaA">
                                      <p:cBhvr>
                                        <p:cTn id="5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9" grpId="0" animBg="1"/>
      <p:bldP spid="10" grpId="0"/>
      <p:bldP spid="14" grpId="1"/>
      <p:bldP spid="29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6249144" y="-27384"/>
            <a:ext cx="4032448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b="1" u="sng" dirty="0" smtClean="0"/>
              <a:t>Zielverteilung:</a:t>
            </a:r>
          </a:p>
          <a:p>
            <a:endParaRPr lang="de-DE" sz="1600" b="1" u="sng" dirty="0" smtClean="0"/>
          </a:p>
          <a:p>
            <a:r>
              <a:rPr lang="de-DE" sz="1600" b="1" dirty="0" smtClean="0"/>
              <a:t>Hog1: </a:t>
            </a:r>
          </a:p>
          <a:p>
            <a:endParaRPr lang="de-DE" sz="1600" b="1" dirty="0" smtClean="0"/>
          </a:p>
          <a:p>
            <a:r>
              <a:rPr lang="de-DE" sz="1600" b="1" dirty="0" smtClean="0"/>
              <a:t>1.1	EAST	WEST	CENTER</a:t>
            </a:r>
          </a:p>
          <a:p>
            <a:r>
              <a:rPr lang="de-DE" sz="1600" b="1" dirty="0" smtClean="0"/>
              <a:t>1.2	WEST	EAST	NORTH</a:t>
            </a:r>
          </a:p>
          <a:p>
            <a:r>
              <a:rPr lang="de-DE" sz="1600" b="1" dirty="0" smtClean="0"/>
              <a:t>1.3	</a:t>
            </a:r>
          </a:p>
          <a:p>
            <a:r>
              <a:rPr lang="de-DE" sz="1600" b="1" dirty="0" smtClean="0"/>
              <a:t>1.4	</a:t>
            </a:r>
          </a:p>
          <a:p>
            <a:r>
              <a:rPr lang="de-DE" sz="1600" b="1" dirty="0" smtClean="0"/>
              <a:t>	</a:t>
            </a:r>
          </a:p>
          <a:p>
            <a:r>
              <a:rPr lang="de-DE" sz="1600" b="1" dirty="0" smtClean="0"/>
              <a:t>Jump1:</a:t>
            </a:r>
          </a:p>
          <a:p>
            <a:endParaRPr lang="de-DE" sz="1600" b="1" dirty="0" smtClean="0"/>
          </a:p>
          <a:p>
            <a:r>
              <a:rPr lang="de-DE" sz="1600" b="1" dirty="0" smtClean="0"/>
              <a:t>1.1	CENTER	WEST	SOUTH	</a:t>
            </a:r>
          </a:p>
          <a:p>
            <a:r>
              <a:rPr lang="de-DE" sz="1600" b="1" dirty="0" smtClean="0"/>
              <a:t>1.2	NORTH	EAST	WEST</a:t>
            </a:r>
          </a:p>
          <a:p>
            <a:r>
              <a:rPr lang="de-DE" sz="1600" b="1" dirty="0" smtClean="0"/>
              <a:t>1.3		</a:t>
            </a:r>
          </a:p>
          <a:p>
            <a:r>
              <a:rPr lang="de-DE" sz="1600" b="1" dirty="0" smtClean="0"/>
              <a:t>1.4		</a:t>
            </a:r>
          </a:p>
          <a:p>
            <a:r>
              <a:rPr lang="de-DE" sz="1600" b="1" dirty="0" smtClean="0"/>
              <a:t>	</a:t>
            </a:r>
          </a:p>
          <a:p>
            <a:r>
              <a:rPr lang="de-DE" sz="1600" b="1" dirty="0" smtClean="0"/>
              <a:t>Slick1:</a:t>
            </a:r>
          </a:p>
          <a:p>
            <a:endParaRPr lang="de-DE" sz="1600" b="1" dirty="0" smtClean="0"/>
          </a:p>
          <a:p>
            <a:r>
              <a:rPr lang="de-DE" sz="1600" b="1" dirty="0" smtClean="0"/>
              <a:t>1.1	CENTER	SOUTH	WEST</a:t>
            </a:r>
          </a:p>
          <a:p>
            <a:r>
              <a:rPr lang="de-DE" sz="1600" b="1" dirty="0" smtClean="0"/>
              <a:t>1.2	WEST	NORTH	CENTER</a:t>
            </a:r>
          </a:p>
          <a:p>
            <a:r>
              <a:rPr lang="de-DE" sz="1600" b="1" dirty="0" smtClean="0"/>
              <a:t>1.3	</a:t>
            </a:r>
          </a:p>
          <a:p>
            <a:r>
              <a:rPr lang="de-DE" sz="1600" b="1" dirty="0" smtClean="0"/>
              <a:t>1.4	</a:t>
            </a:r>
          </a:p>
          <a:p>
            <a:r>
              <a:rPr lang="de-DE" sz="1600" b="1" dirty="0" smtClean="0"/>
              <a:t>	</a:t>
            </a:r>
          </a:p>
          <a:p>
            <a:r>
              <a:rPr lang="de-DE" sz="1600" b="1" dirty="0" smtClean="0"/>
              <a:t>Virgin1: </a:t>
            </a:r>
          </a:p>
          <a:p>
            <a:r>
              <a:rPr lang="de-DE" sz="1600" b="1" dirty="0" smtClean="0"/>
              <a:t>1.1	 EAST	WEST	CENTER</a:t>
            </a:r>
          </a:p>
          <a:p>
            <a:r>
              <a:rPr lang="de-DE" sz="1600" b="1" dirty="0" smtClean="0"/>
              <a:t>1.2	 NORTH	EAST	WEST</a:t>
            </a:r>
          </a:p>
          <a:p>
            <a:r>
              <a:rPr lang="de-DE" sz="1600" b="1" dirty="0" smtClean="0"/>
              <a:t>1.3	 WEST	SOUTH	NORTH</a:t>
            </a:r>
          </a:p>
          <a:p>
            <a:r>
              <a:rPr lang="de-DE" sz="1600" b="1" dirty="0" smtClean="0"/>
              <a:t>1.4</a:t>
            </a:r>
            <a:endParaRPr lang="de-DE" sz="16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7185248" y="260648"/>
            <a:ext cx="663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FF0000"/>
                </a:solidFill>
              </a:rPr>
              <a:t>1st Run</a:t>
            </a:r>
            <a:endParaRPr lang="de-DE" sz="1200" b="1" dirty="0">
              <a:solidFill>
                <a:srgbClr val="FF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121352" y="260648"/>
            <a:ext cx="7184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FF0000"/>
                </a:solidFill>
              </a:rPr>
              <a:t>2nd Run</a:t>
            </a:r>
            <a:endParaRPr lang="de-DE" sz="1200" b="1" dirty="0">
              <a:solidFill>
                <a:srgbClr val="FF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9102478" y="260648"/>
            <a:ext cx="687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FF0000"/>
                </a:solidFill>
              </a:rPr>
              <a:t>3rd Run</a:t>
            </a:r>
            <a:endParaRPr lang="de-DE" sz="1200" b="1" dirty="0">
              <a:solidFill>
                <a:srgbClr val="FF0000"/>
              </a:solidFill>
            </a:endParaRPr>
          </a:p>
        </p:txBody>
      </p:sp>
      <p:cxnSp>
        <p:nvCxnSpPr>
          <p:cNvPr id="13" name="Gerade Verbindung 12"/>
          <p:cNvCxnSpPr/>
          <p:nvPr/>
        </p:nvCxnSpPr>
        <p:spPr>
          <a:xfrm>
            <a:off x="6249144" y="476672"/>
            <a:ext cx="3584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7977336" y="260648"/>
            <a:ext cx="72008" cy="6480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8913440" y="260648"/>
            <a:ext cx="72008" cy="6480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280592" y="692696"/>
            <a:ext cx="2764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South GP </a:t>
            </a:r>
            <a:r>
              <a:rPr lang="de-DE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Airmpoints</a:t>
            </a:r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large</a:t>
            </a:r>
            <a:endParaRPr lang="de-DE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3" name="Gruppieren 22"/>
          <p:cNvGrpSpPr/>
          <p:nvPr/>
        </p:nvGrpSpPr>
        <p:grpSpPr>
          <a:xfrm>
            <a:off x="0" y="980728"/>
            <a:ext cx="6321152" cy="5875759"/>
            <a:chOff x="0" y="980728"/>
            <a:chExt cx="6321152" cy="5875759"/>
          </a:xfrm>
        </p:grpSpPr>
        <p:grpSp>
          <p:nvGrpSpPr>
            <p:cNvPr id="2" name="Gruppieren 1"/>
            <p:cNvGrpSpPr/>
            <p:nvPr/>
          </p:nvGrpSpPr>
          <p:grpSpPr>
            <a:xfrm>
              <a:off x="0" y="980728"/>
              <a:ext cx="6321152" cy="5875759"/>
              <a:chOff x="50" y="5861297"/>
              <a:chExt cx="4295775" cy="4219575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0" y="5861297"/>
                <a:ext cx="4295775" cy="4219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feld 3"/>
              <p:cNvSpPr txBox="1"/>
              <p:nvPr/>
            </p:nvSpPr>
            <p:spPr>
              <a:xfrm>
                <a:off x="1526149" y="5976416"/>
                <a:ext cx="10661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b="1" dirty="0" smtClean="0"/>
                  <a:t>Target SOUTH</a:t>
                </a:r>
                <a:endParaRPr lang="de-DE" sz="1200" b="1" dirty="0"/>
              </a:p>
            </p:txBody>
          </p:sp>
          <p:sp>
            <p:nvSpPr>
              <p:cNvPr id="5" name="Textfeld 4"/>
              <p:cNvSpPr txBox="1"/>
              <p:nvPr/>
            </p:nvSpPr>
            <p:spPr>
              <a:xfrm>
                <a:off x="3096394" y="7427609"/>
                <a:ext cx="97507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b="1" dirty="0" smtClean="0"/>
                  <a:t>Target WEST</a:t>
                </a:r>
                <a:endParaRPr lang="de-DE" sz="1200" b="1" dirty="0"/>
              </a:p>
            </p:txBody>
          </p:sp>
          <p:sp>
            <p:nvSpPr>
              <p:cNvPr id="6" name="Textfeld 5"/>
              <p:cNvSpPr txBox="1"/>
              <p:nvPr/>
            </p:nvSpPr>
            <p:spPr>
              <a:xfrm>
                <a:off x="216074" y="7344568"/>
                <a:ext cx="92820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b="1" dirty="0" smtClean="0"/>
                  <a:t>Target EAST</a:t>
                </a:r>
                <a:endParaRPr lang="de-DE" sz="1200" b="1" dirty="0"/>
              </a:p>
            </p:txBody>
          </p:sp>
          <p:sp>
            <p:nvSpPr>
              <p:cNvPr id="7" name="Textfeld 6"/>
              <p:cNvSpPr txBox="1"/>
              <p:nvPr/>
            </p:nvSpPr>
            <p:spPr>
              <a:xfrm>
                <a:off x="1440210" y="8309569"/>
                <a:ext cx="111107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b="1" dirty="0" smtClean="0"/>
                  <a:t>Target CENTER</a:t>
                </a:r>
                <a:endParaRPr lang="de-DE" sz="1200" b="1" dirty="0"/>
              </a:p>
            </p:txBody>
          </p:sp>
        </p:grpSp>
        <p:cxnSp>
          <p:nvCxnSpPr>
            <p:cNvPr id="20" name="Gerade Verbindung mit Pfeil 19"/>
            <p:cNvCxnSpPr/>
            <p:nvPr/>
          </p:nvCxnSpPr>
          <p:spPr>
            <a:xfrm>
              <a:off x="1352600" y="4653136"/>
              <a:ext cx="0" cy="108012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/>
            <p:cNvSpPr txBox="1"/>
            <p:nvPr/>
          </p:nvSpPr>
          <p:spPr>
            <a:xfrm>
              <a:off x="1204126" y="5687541"/>
              <a:ext cx="3305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smtClean="0"/>
                <a:t>S</a:t>
              </a:r>
              <a:endParaRPr lang="de-DE" sz="2400" b="1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592262" y="6216382"/>
              <a:ext cx="16973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/>
                <a:t>Angriffskurs: 180°</a:t>
              </a:r>
              <a:endParaRPr lang="de-DE" sz="1600" b="1" dirty="0"/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1845723" y="2492896"/>
            <a:ext cx="249420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>
                <a:solidFill>
                  <a:srgbClr val="FF0000"/>
                </a:solidFill>
              </a:rPr>
              <a:t>BDA durch </a:t>
            </a:r>
            <a:r>
              <a:rPr lang="de-DE" b="1" dirty="0" err="1" smtClean="0">
                <a:solidFill>
                  <a:srgbClr val="FF0000"/>
                </a:solidFill>
              </a:rPr>
              <a:t>Airborne</a:t>
            </a:r>
            <a:r>
              <a:rPr lang="de-DE" b="1" dirty="0" smtClean="0">
                <a:solidFill>
                  <a:srgbClr val="FF0000"/>
                </a:solidFill>
              </a:rPr>
              <a:t> FAC</a:t>
            </a:r>
            <a:endParaRPr lang="de-DE" b="1" dirty="0">
              <a:solidFill>
                <a:srgbClr val="FF0000"/>
              </a:solidFill>
            </a:endParaRPr>
          </a:p>
        </p:txBody>
      </p:sp>
      <p:pic>
        <p:nvPicPr>
          <p:cNvPr id="18" name="Grafik 17" descr="1stGW-patch_kle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464" y="121892"/>
            <a:ext cx="861826" cy="1002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552" y="1340768"/>
            <a:ext cx="992155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-15552" y="220486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14.000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Abwurfhöhe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= 16.840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KOTAR-QNH, 300 </a:t>
            </a:r>
            <a:r>
              <a:rPr lang="de-DE" sz="1200" b="1" dirty="0" err="1" smtClean="0">
                <a:solidFill>
                  <a:schemeClr val="bg1"/>
                </a:solidFill>
              </a:rPr>
              <a:t>kts</a:t>
            </a:r>
            <a:r>
              <a:rPr lang="de-DE" sz="1200" b="1" dirty="0" smtClean="0">
                <a:solidFill>
                  <a:schemeClr val="bg1"/>
                </a:solidFill>
              </a:rPr>
              <a:t> (Base Speed) 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1412776"/>
            <a:ext cx="990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KOTAR = 2854 </a:t>
            </a:r>
            <a:r>
              <a:rPr lang="de-DE" dirty="0" err="1" smtClean="0">
                <a:solidFill>
                  <a:schemeClr val="bg1"/>
                </a:solidFill>
              </a:rPr>
              <a:t>ft</a:t>
            </a:r>
            <a:r>
              <a:rPr lang="de-DE" dirty="0" smtClean="0">
                <a:solidFill>
                  <a:schemeClr val="bg1"/>
                </a:solidFill>
              </a:rPr>
              <a:t> MSL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792760" y="3789040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8.000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Abwurfhöhe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= 10.840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KOTAR-QNH, 350 </a:t>
            </a:r>
            <a:r>
              <a:rPr lang="de-DE" sz="1200" b="1" dirty="0" err="1" smtClean="0">
                <a:solidFill>
                  <a:schemeClr val="bg1"/>
                </a:solidFill>
              </a:rPr>
              <a:t>kts</a:t>
            </a:r>
            <a:r>
              <a:rPr lang="de-DE" sz="1200" b="1" dirty="0" smtClean="0">
                <a:solidFill>
                  <a:schemeClr val="bg1"/>
                </a:solidFill>
              </a:rPr>
              <a:t>, (Base Speed) 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897216" y="4263479"/>
            <a:ext cx="300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5.000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Abwurfhöhe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= 7.840 </a:t>
            </a:r>
            <a:r>
              <a:rPr lang="de-DE" sz="1200" b="1" dirty="0" err="1" smtClean="0">
                <a:solidFill>
                  <a:schemeClr val="bg1"/>
                </a:solidFill>
              </a:rPr>
              <a:t>ft</a:t>
            </a:r>
            <a:r>
              <a:rPr lang="de-DE" sz="1200" b="1" dirty="0" smtClean="0">
                <a:solidFill>
                  <a:schemeClr val="bg1"/>
                </a:solidFill>
              </a:rPr>
              <a:t> KOTAR-QNH, 350 </a:t>
            </a:r>
            <a:r>
              <a:rPr lang="de-DE" sz="1200" b="1" dirty="0" err="1" smtClean="0">
                <a:solidFill>
                  <a:schemeClr val="bg1"/>
                </a:solidFill>
              </a:rPr>
              <a:t>kts</a:t>
            </a:r>
            <a:r>
              <a:rPr lang="de-DE" sz="1200" b="1" dirty="0" smtClean="0">
                <a:solidFill>
                  <a:schemeClr val="bg1"/>
                </a:solidFill>
              </a:rPr>
              <a:t> (Base Speed) 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00472" y="1412776"/>
            <a:ext cx="121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chemeClr val="bg1"/>
                </a:solidFill>
              </a:rPr>
              <a:t>Stack</a:t>
            </a:r>
            <a:r>
              <a:rPr lang="de-DE" dirty="0" smtClean="0">
                <a:solidFill>
                  <a:schemeClr val="bg1"/>
                </a:solidFill>
              </a:rPr>
              <a:t>-View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720752" y="899428"/>
            <a:ext cx="4525983" cy="3693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KOTAR WEAPON EVENT COMPARISON CHART</a:t>
            </a:r>
            <a:endParaRPr lang="de-DE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8458" y="2711244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2847232" y="4382173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7104813" y="5209032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729930" y="1558533"/>
            <a:ext cx="2591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 smtClean="0">
              <a:solidFill>
                <a:schemeClr val="bg1"/>
              </a:solidFill>
            </a:endParaRPr>
          </a:p>
          <a:p>
            <a:r>
              <a:rPr lang="de-DE" dirty="0" smtClean="0">
                <a:solidFill>
                  <a:schemeClr val="bg1"/>
                </a:solidFill>
              </a:rPr>
              <a:t>Release-</a:t>
            </a:r>
            <a:r>
              <a:rPr lang="de-DE" dirty="0" err="1" smtClean="0">
                <a:solidFill>
                  <a:schemeClr val="bg1"/>
                </a:solidFill>
              </a:rPr>
              <a:t>Airspeed</a:t>
            </a:r>
            <a:r>
              <a:rPr lang="de-DE" dirty="0" smtClean="0">
                <a:solidFill>
                  <a:schemeClr val="bg1"/>
                </a:solidFill>
              </a:rPr>
              <a:t>: 450 </a:t>
            </a:r>
            <a:r>
              <a:rPr lang="de-DE" dirty="0" err="1" smtClean="0">
                <a:solidFill>
                  <a:schemeClr val="bg1"/>
                </a:solidFill>
              </a:rPr>
              <a:t>kts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8" name="Grafik 17" descr="1stGW-patch_kle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480" y="116632"/>
            <a:ext cx="1005842" cy="1170434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6321152" y="2780928"/>
            <a:ext cx="31379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b="1" dirty="0" err="1" smtClean="0">
                <a:solidFill>
                  <a:srgbClr val="FF0000"/>
                </a:solidFill>
              </a:rPr>
              <a:t>Nose</a:t>
            </a:r>
            <a:r>
              <a:rPr lang="de-DE" sz="4400" b="1" dirty="0" smtClean="0">
                <a:solidFill>
                  <a:srgbClr val="FF0000"/>
                </a:solidFill>
              </a:rPr>
              <a:t> Down?</a:t>
            </a:r>
            <a:endParaRPr lang="de-DE" sz="4400" b="1" dirty="0">
              <a:solidFill>
                <a:srgbClr val="FF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208584" y="2780928"/>
            <a:ext cx="1080120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4" name="Gruppieren 23"/>
          <p:cNvGrpSpPr/>
          <p:nvPr/>
        </p:nvGrpSpPr>
        <p:grpSpPr>
          <a:xfrm>
            <a:off x="2288704" y="3068960"/>
            <a:ext cx="7704856" cy="2664296"/>
            <a:chOff x="2288704" y="3068960"/>
            <a:chExt cx="7704856" cy="2664296"/>
          </a:xfrm>
        </p:grpSpPr>
        <p:sp>
          <p:nvSpPr>
            <p:cNvPr id="21" name="Textfeld 20"/>
            <p:cNvSpPr txBox="1"/>
            <p:nvPr/>
          </p:nvSpPr>
          <p:spPr>
            <a:xfrm>
              <a:off x="2288704" y="306896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 smtClean="0">
                  <a:solidFill>
                    <a:srgbClr val="FFC000"/>
                  </a:solidFill>
                </a:rPr>
                <a:t>Foul-</a:t>
              </a:r>
              <a:r>
                <a:rPr lang="de-DE" sz="1200" b="1" dirty="0" err="1" smtClean="0">
                  <a:solidFill>
                    <a:srgbClr val="FFC000"/>
                  </a:solidFill>
                </a:rPr>
                <a:t>Altitude</a:t>
              </a:r>
              <a:r>
                <a:rPr lang="de-DE" sz="1200" b="1" dirty="0" smtClean="0">
                  <a:solidFill>
                    <a:srgbClr val="FFC000"/>
                  </a:solidFill>
                </a:rPr>
                <a:t>: 4.5 </a:t>
              </a:r>
              <a:endParaRPr lang="de-DE" sz="1200" b="1" dirty="0">
                <a:solidFill>
                  <a:srgbClr val="FFC000"/>
                </a:solidFill>
              </a:endParaRPr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5313040" y="450912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 smtClean="0">
                  <a:solidFill>
                    <a:srgbClr val="FFC000"/>
                  </a:solidFill>
                </a:rPr>
                <a:t>Foul-</a:t>
              </a:r>
              <a:r>
                <a:rPr lang="de-DE" sz="1200" b="1" dirty="0" err="1" smtClean="0">
                  <a:solidFill>
                    <a:srgbClr val="FFC000"/>
                  </a:solidFill>
                </a:rPr>
                <a:t>Altitude</a:t>
              </a:r>
              <a:r>
                <a:rPr lang="de-DE" sz="1200" b="1" dirty="0" smtClean="0">
                  <a:solidFill>
                    <a:srgbClr val="FFC000"/>
                  </a:solidFill>
                </a:rPr>
                <a:t>: 1.5 </a:t>
              </a:r>
              <a:endParaRPr lang="de-DE" sz="1200" b="1" dirty="0">
                <a:solidFill>
                  <a:srgbClr val="FFC000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8553400" y="5456257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 smtClean="0">
                  <a:solidFill>
                    <a:srgbClr val="FFC000"/>
                  </a:solidFill>
                </a:rPr>
                <a:t>Foul-</a:t>
              </a:r>
              <a:r>
                <a:rPr lang="de-DE" sz="1200" b="1" dirty="0" err="1" smtClean="0">
                  <a:solidFill>
                    <a:srgbClr val="FFC000"/>
                  </a:solidFill>
                </a:rPr>
                <a:t>Altitude</a:t>
              </a:r>
              <a:r>
                <a:rPr lang="de-DE" sz="1200" b="1" dirty="0" smtClean="0">
                  <a:solidFill>
                    <a:srgbClr val="FFC000"/>
                  </a:solidFill>
                </a:rPr>
                <a:t>: 1.0 </a:t>
              </a:r>
              <a:endParaRPr lang="de-DE" sz="1200" b="1" dirty="0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 animBg="1"/>
      <p:bldP spid="11" grpId="0" animBg="1"/>
      <p:bldP spid="12" grpId="0" animBg="1"/>
      <p:bldP spid="13" grpId="0"/>
      <p:bldP spid="1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488" y="116632"/>
            <a:ext cx="9217024" cy="669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hteck 2"/>
          <p:cNvSpPr/>
          <p:nvPr/>
        </p:nvSpPr>
        <p:spPr>
          <a:xfrm>
            <a:off x="560512" y="1772816"/>
            <a:ext cx="882217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A4-Papier (210x297 mm)</PresentationFormat>
  <Paragraphs>98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Larissa-Design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Dreßen</dc:creator>
  <cp:lastModifiedBy>Dreßen</cp:lastModifiedBy>
  <cp:revision>61</cp:revision>
  <dcterms:created xsi:type="dcterms:W3CDTF">2015-01-31T14:15:26Z</dcterms:created>
  <dcterms:modified xsi:type="dcterms:W3CDTF">2015-02-04T14:45:24Z</dcterms:modified>
</cp:coreProperties>
</file>